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2"/>
    <p:sldId id="257" r:id="rId53"/>
    <p:sldId id="258" r:id="rId54"/>
    <p:sldId id="259" r:id="rId55"/>
    <p:sldId id="260" r:id="rId56"/>
    <p:sldId id="261" r:id="rId57"/>
    <p:sldId id="262" r:id="rId58"/>
    <p:sldId id="263" r:id="rId59"/>
    <p:sldId id="264" r:id="rId60"/>
    <p:sldId id="265" r:id="rId61"/>
    <p:sldId id="266" r:id="rId62"/>
    <p:sldId id="267" r:id="rId6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elveticish" charset="1" panose="020B0604020202020204"/>
      <p:regular r:id="rId10"/>
    </p:embeddedFont>
    <p:embeddedFont>
      <p:font typeface="Helveticish Bold" charset="1" panose="020B0704020202020204"/>
      <p:regular r:id="rId11"/>
    </p:embeddedFont>
    <p:embeddedFont>
      <p:font typeface="Helveticish Italics" charset="1" panose="020B0604020202090204"/>
      <p:regular r:id="rId12"/>
    </p:embeddedFont>
    <p:embeddedFont>
      <p:font typeface="Helveticish Bold Italics" charset="1" panose="020B0704020202090204"/>
      <p:regular r:id="rId13"/>
    </p:embeddedFont>
    <p:embeddedFont>
      <p:font typeface="Inter" charset="1" panose="020B0502030000000004"/>
      <p:regular r:id="rId14"/>
    </p:embeddedFont>
    <p:embeddedFont>
      <p:font typeface="Inter Bold" charset="1" panose="020B0802030000000004"/>
      <p:regular r:id="rId15"/>
    </p:embeddedFont>
    <p:embeddedFont>
      <p:font typeface="Inter Italics" charset="1" panose="020B0502030000000004"/>
      <p:regular r:id="rId16"/>
    </p:embeddedFont>
    <p:embeddedFont>
      <p:font typeface="Inter Bold Italics" charset="1" panose="020B0802030000000004"/>
      <p:regular r:id="rId17"/>
    </p:embeddedFont>
    <p:embeddedFont>
      <p:font typeface="Anantason" charset="1" panose="00000000000000000000"/>
      <p:regular r:id="rId18"/>
    </p:embeddedFont>
    <p:embeddedFont>
      <p:font typeface="Anantason Bold" charset="1" panose="00000000000000000000"/>
      <p:regular r:id="rId19"/>
    </p:embeddedFont>
    <p:embeddedFont>
      <p:font typeface="Anantason Italics" charset="1" panose="00000000000000000000"/>
      <p:regular r:id="rId20"/>
    </p:embeddedFont>
    <p:embeddedFont>
      <p:font typeface="Anantason Bold Italics" charset="1" panose="00000000000000000000"/>
      <p:regular r:id="rId21"/>
    </p:embeddedFont>
    <p:embeddedFont>
      <p:font typeface="Anantason Thin" charset="1" panose="00000000000000000000"/>
      <p:regular r:id="rId22"/>
    </p:embeddedFont>
    <p:embeddedFont>
      <p:font typeface="Anantason Thin Italics" charset="1" panose="00000000000000000000"/>
      <p:regular r:id="rId23"/>
    </p:embeddedFont>
    <p:embeddedFont>
      <p:font typeface="Anantason Light" charset="1" panose="00000000000000000000"/>
      <p:regular r:id="rId24"/>
    </p:embeddedFont>
    <p:embeddedFont>
      <p:font typeface="Anantason Light Italics" charset="1" panose="00000000000000000000"/>
      <p:regular r:id="rId25"/>
    </p:embeddedFont>
    <p:embeddedFont>
      <p:font typeface="Anantason Medium" charset="1" panose="00000000000000000000"/>
      <p:regular r:id="rId26"/>
    </p:embeddedFont>
    <p:embeddedFont>
      <p:font typeface="Anantason Medium Italics" charset="1" panose="00000000000000000000"/>
      <p:regular r:id="rId27"/>
    </p:embeddedFont>
    <p:embeddedFont>
      <p:font typeface="Anantason Semi-Bold" charset="1" panose="00000000000000000000"/>
      <p:regular r:id="rId28"/>
    </p:embeddedFont>
    <p:embeddedFont>
      <p:font typeface="Anantason Semi-Bold Italics" charset="1" panose="00000000000000000000"/>
      <p:regular r:id="rId29"/>
    </p:embeddedFont>
    <p:embeddedFont>
      <p:font typeface="Anantason Ultra-Bold" charset="1" panose="00000000000000000000"/>
      <p:regular r:id="rId30"/>
    </p:embeddedFont>
    <p:embeddedFont>
      <p:font typeface="Anantason Ultra-Bold Italics" charset="1" panose="00000000000000000000"/>
      <p:regular r:id="rId31"/>
    </p:embeddedFont>
    <p:embeddedFont>
      <p:font typeface="Anantason Heavy" charset="1" panose="00000000000000000000"/>
      <p:regular r:id="rId32"/>
    </p:embeddedFont>
    <p:embeddedFont>
      <p:font typeface="Anantason Heavy Italics" charset="1" panose="00000000000000000000"/>
      <p:regular r:id="rId33"/>
    </p:embeddedFont>
    <p:embeddedFont>
      <p:font typeface="Montserrat" charset="1" panose="00000500000000000000"/>
      <p:regular r:id="rId34"/>
    </p:embeddedFont>
    <p:embeddedFont>
      <p:font typeface="Montserrat Bold" charset="1" panose="00000800000000000000"/>
      <p:regular r:id="rId35"/>
    </p:embeddedFont>
    <p:embeddedFont>
      <p:font typeface="Montserrat Italics" charset="1" panose="00000500000000000000"/>
      <p:regular r:id="rId36"/>
    </p:embeddedFont>
    <p:embeddedFont>
      <p:font typeface="Montserrat Bold Italics" charset="1" panose="00000800000000000000"/>
      <p:regular r:id="rId37"/>
    </p:embeddedFont>
    <p:embeddedFont>
      <p:font typeface="Montserrat Thin" charset="1" panose="00000300000000000000"/>
      <p:regular r:id="rId38"/>
    </p:embeddedFont>
    <p:embeddedFont>
      <p:font typeface="Montserrat Thin Italics" charset="1" panose="00000300000000000000"/>
      <p:regular r:id="rId39"/>
    </p:embeddedFont>
    <p:embeddedFont>
      <p:font typeface="Montserrat Extra-Light" charset="1" panose="00000300000000000000"/>
      <p:regular r:id="rId40"/>
    </p:embeddedFont>
    <p:embeddedFont>
      <p:font typeface="Montserrat Extra-Light Italics" charset="1" panose="00000300000000000000"/>
      <p:regular r:id="rId41"/>
    </p:embeddedFont>
    <p:embeddedFont>
      <p:font typeface="Montserrat Light" charset="1" panose="00000400000000000000"/>
      <p:regular r:id="rId42"/>
    </p:embeddedFont>
    <p:embeddedFont>
      <p:font typeface="Montserrat Light Italics" charset="1" panose="00000400000000000000"/>
      <p:regular r:id="rId43"/>
    </p:embeddedFont>
    <p:embeddedFont>
      <p:font typeface="Montserrat Medium" charset="1" panose="00000600000000000000"/>
      <p:regular r:id="rId44"/>
    </p:embeddedFont>
    <p:embeddedFont>
      <p:font typeface="Montserrat Medium Italics" charset="1" panose="00000600000000000000"/>
      <p:regular r:id="rId45"/>
    </p:embeddedFont>
    <p:embeddedFont>
      <p:font typeface="Montserrat Semi-Bold" charset="1" panose="00000700000000000000"/>
      <p:regular r:id="rId46"/>
    </p:embeddedFont>
    <p:embeddedFont>
      <p:font typeface="Montserrat Semi-Bold Italics" charset="1" panose="00000700000000000000"/>
      <p:regular r:id="rId47"/>
    </p:embeddedFont>
    <p:embeddedFont>
      <p:font typeface="Montserrat Ultra-Bold" charset="1" panose="00000900000000000000"/>
      <p:regular r:id="rId48"/>
    </p:embeddedFont>
    <p:embeddedFont>
      <p:font typeface="Montserrat Ultra-Bold Italics" charset="1" panose="00000900000000000000"/>
      <p:regular r:id="rId49"/>
    </p:embeddedFont>
    <p:embeddedFont>
      <p:font typeface="Montserrat Heavy" charset="1" panose="00000A00000000000000"/>
      <p:regular r:id="rId50"/>
    </p:embeddedFont>
    <p:embeddedFont>
      <p:font typeface="Montserrat Heavy Italics" charset="1" panose="00000A00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slides/slide1.xml" Type="http://schemas.openxmlformats.org/officeDocument/2006/relationships/slide"/><Relationship Id="rId53" Target="slides/slide2.xml" Type="http://schemas.openxmlformats.org/officeDocument/2006/relationships/slide"/><Relationship Id="rId54" Target="slides/slide3.xml" Type="http://schemas.openxmlformats.org/officeDocument/2006/relationships/slide"/><Relationship Id="rId55" Target="slides/slide4.xml" Type="http://schemas.openxmlformats.org/officeDocument/2006/relationships/slide"/><Relationship Id="rId56" Target="slides/slide5.xml" Type="http://schemas.openxmlformats.org/officeDocument/2006/relationships/slide"/><Relationship Id="rId57" Target="slides/slide6.xml" Type="http://schemas.openxmlformats.org/officeDocument/2006/relationships/slide"/><Relationship Id="rId58" Target="slides/slide7.xml" Type="http://schemas.openxmlformats.org/officeDocument/2006/relationships/slide"/><Relationship Id="rId59" Target="slides/slide8.xml" Type="http://schemas.openxmlformats.org/officeDocument/2006/relationships/slide"/><Relationship Id="rId6" Target="fonts/font6.fntdata" Type="http://schemas.openxmlformats.org/officeDocument/2006/relationships/font"/><Relationship Id="rId60" Target="slides/slide9.xml" Type="http://schemas.openxmlformats.org/officeDocument/2006/relationships/slide"/><Relationship Id="rId61" Target="slides/slide10.xml" Type="http://schemas.openxmlformats.org/officeDocument/2006/relationships/slide"/><Relationship Id="rId62" Target="slides/slide11.xml" Type="http://schemas.openxmlformats.org/officeDocument/2006/relationships/slide"/><Relationship Id="rId63" Target="slides/slide12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18132" y="1810908"/>
            <a:ext cx="6310603" cy="6528499"/>
            <a:chOff x="0" y="0"/>
            <a:chExt cx="8414137" cy="870466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7799" t="0" r="17799" b="0"/>
            <a:stretch>
              <a:fillRect/>
            </a:stretch>
          </p:blipFill>
          <p:spPr>
            <a:xfrm flipH="false" flipV="false">
              <a:off x="0" y="0"/>
              <a:ext cx="8414137" cy="8704665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1818132" y="611927"/>
            <a:ext cx="460392" cy="532444"/>
          </a:xfrm>
          <a:custGeom>
            <a:avLst/>
            <a:gdLst/>
            <a:ahLst/>
            <a:cxnLst/>
            <a:rect r="r" b="b" t="t" l="l"/>
            <a:pathLst>
              <a:path h="532444" w="460392">
                <a:moveTo>
                  <a:pt x="0" y="0"/>
                </a:moveTo>
                <a:lnTo>
                  <a:pt x="460393" y="0"/>
                </a:lnTo>
                <a:lnTo>
                  <a:pt x="460393" y="532443"/>
                </a:lnTo>
                <a:lnTo>
                  <a:pt x="0" y="53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67622" y="689497"/>
            <a:ext cx="12977190" cy="339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28"/>
              </a:lnSpc>
              <a:spcBef>
                <a:spcPct val="0"/>
              </a:spcBef>
            </a:pPr>
            <a:r>
              <a:rPr lang="en-US" sz="2020">
                <a:solidFill>
                  <a:srgbClr val="000000"/>
                </a:solidFill>
                <a:latin typeface="Montserrat Semi-Bold"/>
              </a:rPr>
              <a:t>MODELE  PROPOSÉ PAR SKEEM.IO / PLATEFORME D'ORGANISATION DE PRODUCTION VIDÉO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625044" y="2506233"/>
            <a:ext cx="8634256" cy="4512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800"/>
              </a:lnSpc>
            </a:pPr>
            <a:r>
              <a:rPr lang="en-US" sz="20000" spc="-560">
                <a:solidFill>
                  <a:srgbClr val="121212"/>
                </a:solidFill>
                <a:latin typeface="Anantason Ultra-Bold"/>
              </a:rPr>
              <a:t>BRIEF</a:t>
            </a:r>
          </a:p>
          <a:p>
            <a:pPr algn="l" marL="0" indent="0" lvl="0">
              <a:lnSpc>
                <a:spcPts val="9358"/>
              </a:lnSpc>
            </a:pPr>
            <a:r>
              <a:rPr lang="en-US" sz="11141" spc="-311">
                <a:solidFill>
                  <a:srgbClr val="121212"/>
                </a:solidFill>
                <a:latin typeface="Anantason Ultra-Bold"/>
              </a:rPr>
              <a:t>DE VIDEO CORPORATE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625044" y="7630678"/>
            <a:ext cx="2968036" cy="337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Semi-Bold"/>
              </a:rPr>
              <a:t>Entreprise 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625044" y="8001456"/>
            <a:ext cx="2627393" cy="337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Italics"/>
              </a:rPr>
              <a:t>Nom de l'entreprise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788226" y="8001456"/>
            <a:ext cx="2487818" cy="337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"/>
              </a:rPr>
              <a:t>Nom de la vidéo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788226" y="7630678"/>
            <a:ext cx="2968036" cy="337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Semi-Bold"/>
              </a:rPr>
              <a:t>Vidéo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555975" y="9720484"/>
            <a:ext cx="1406649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</a:rPr>
              <a:t>www.skeem.io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7287" y="2673038"/>
            <a:ext cx="2946352" cy="3598814"/>
            <a:chOff x="0" y="0"/>
            <a:chExt cx="3928469" cy="479841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2727" t="0" r="22727" b="0"/>
            <a:stretch>
              <a:fillRect/>
            </a:stretch>
          </p:blipFill>
          <p:spPr>
            <a:xfrm flipH="false" flipV="false">
              <a:off x="0" y="0"/>
              <a:ext cx="3928469" cy="479841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4326003" y="3279208"/>
            <a:ext cx="2946352" cy="2992644"/>
            <a:chOff x="0" y="0"/>
            <a:chExt cx="3928469" cy="399019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7202" t="0" r="17202" b="0"/>
            <a:stretch>
              <a:fillRect/>
            </a:stretch>
          </p:blipFill>
          <p:spPr>
            <a:xfrm flipH="false" flipV="false">
              <a:off x="0" y="0"/>
              <a:ext cx="3928469" cy="399019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284870" y="6444763"/>
            <a:ext cx="3838769" cy="3514624"/>
            <a:chOff x="0" y="0"/>
            <a:chExt cx="5118359" cy="4686165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9041" t="0" r="9041" b="0"/>
            <a:stretch>
              <a:fillRect/>
            </a:stretch>
          </p:blipFill>
          <p:spPr>
            <a:xfrm flipH="false" flipV="false">
              <a:off x="0" y="0"/>
              <a:ext cx="5118359" cy="4686165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4326003" y="6444763"/>
            <a:ext cx="2946352" cy="4170179"/>
            <a:chOff x="0" y="0"/>
            <a:chExt cx="3928469" cy="5560238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30128" t="0" r="30128" b="0"/>
            <a:stretch>
              <a:fillRect/>
            </a:stretch>
          </p:blipFill>
          <p:spPr>
            <a:xfrm flipH="false" flipV="false">
              <a:off x="0" y="0"/>
              <a:ext cx="3928469" cy="5560238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1028700" y="1152525"/>
            <a:ext cx="7322395" cy="848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BENCHMARKS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42393" y="1949958"/>
            <a:ext cx="8994083" cy="3791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Av</a:t>
            </a:r>
            <a:r>
              <a:rPr lang="en-US" sz="2069" spc="89" strike="noStrike" u="none">
                <a:solidFill>
                  <a:srgbClr val="000000"/>
                </a:solidFill>
                <a:latin typeface="Montserrat"/>
              </a:rPr>
              <a:t>ez-vous des films références pour mieux faire comprendre votre demande ?</a:t>
            </a:r>
          </a:p>
          <a:p>
            <a:pPr algn="l" marL="0" indent="0" lvl="0">
              <a:lnSpc>
                <a:spcPts val="3001"/>
              </a:lnSpc>
            </a:pPr>
          </a:p>
          <a:p>
            <a:pPr algn="l"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 strike="noStrike" u="none">
                <a:solidFill>
                  <a:srgbClr val="000000"/>
                </a:solidFill>
                <a:latin typeface="Montserrat"/>
              </a:rPr>
              <a:t>Une vidéo que vous avez déjà réalisée et qui peut servir de base de réflexion</a:t>
            </a:r>
          </a:p>
          <a:p>
            <a:pPr algn="l"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 strike="noStrike" u="none">
                <a:solidFill>
                  <a:srgbClr val="000000"/>
                </a:solidFill>
                <a:latin typeface="Montserrat"/>
              </a:rPr>
              <a:t>U</a:t>
            </a:r>
            <a:r>
              <a:rPr lang="en-US" sz="2069" spc="89" strike="noStrike" u="none">
                <a:solidFill>
                  <a:srgbClr val="000000"/>
                </a:solidFill>
                <a:latin typeface="Montserrat"/>
              </a:rPr>
              <a:t>n lien vers une vidéo que vous avez repérée et sauvegardée, chez un concurrent ou ailleurs</a:t>
            </a:r>
          </a:p>
          <a:p>
            <a:pPr algn="l"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 strike="noStrike" u="none">
                <a:solidFill>
                  <a:srgbClr val="000000"/>
                </a:solidFill>
                <a:latin typeface="Montserrat"/>
              </a:rPr>
              <a:t>D</a:t>
            </a:r>
            <a:r>
              <a:rPr lang="en-US" sz="2069" spc="89" strike="noStrike" u="none">
                <a:solidFill>
                  <a:srgbClr val="000000"/>
                </a:solidFill>
                <a:latin typeface="Montserrat"/>
              </a:rPr>
              <a:t>es vidéos réalisées par les prestataires ou équipes créa que vous sollicitez</a:t>
            </a:r>
          </a:p>
          <a:p>
            <a:pPr algn="l" marL="0" indent="0" lvl="0">
              <a:lnSpc>
                <a:spcPts val="3001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8351095" y="6271853"/>
            <a:ext cx="3864240" cy="638157"/>
            <a:chOff x="0" y="0"/>
            <a:chExt cx="2460880" cy="406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60880" cy="406400"/>
            </a:xfrm>
            <a:custGeom>
              <a:avLst/>
              <a:gdLst/>
              <a:ahLst/>
              <a:cxnLst/>
              <a:rect r="r" b="b" t="t" l="l"/>
              <a:pathLst>
                <a:path h="406400" w="2460880">
                  <a:moveTo>
                    <a:pt x="2257680" y="0"/>
                  </a:moveTo>
                  <a:cubicBezTo>
                    <a:pt x="2369904" y="0"/>
                    <a:pt x="2460880" y="90976"/>
                    <a:pt x="2460880" y="203200"/>
                  </a:cubicBezTo>
                  <a:cubicBezTo>
                    <a:pt x="2460880" y="315424"/>
                    <a:pt x="2369904" y="406400"/>
                    <a:pt x="22576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246088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Medium"/>
                </a:rPr>
                <a:t>Benchmarks 1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351095" y="7187197"/>
            <a:ext cx="3864240" cy="582327"/>
            <a:chOff x="0" y="0"/>
            <a:chExt cx="2460880" cy="37084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460880" cy="370846"/>
            </a:xfrm>
            <a:custGeom>
              <a:avLst/>
              <a:gdLst/>
              <a:ahLst/>
              <a:cxnLst/>
              <a:rect r="r" b="b" t="t" l="l"/>
              <a:pathLst>
                <a:path h="370846" w="2460880">
                  <a:moveTo>
                    <a:pt x="2257680" y="0"/>
                  </a:moveTo>
                  <a:cubicBezTo>
                    <a:pt x="2369904" y="0"/>
                    <a:pt x="2460880" y="83017"/>
                    <a:pt x="2460880" y="185423"/>
                  </a:cubicBezTo>
                  <a:cubicBezTo>
                    <a:pt x="2460880" y="287829"/>
                    <a:pt x="2369904" y="370846"/>
                    <a:pt x="2257680" y="370846"/>
                  </a:cubicBezTo>
                  <a:lnTo>
                    <a:pt x="203200" y="370846"/>
                  </a:lnTo>
                  <a:cubicBezTo>
                    <a:pt x="90976" y="370846"/>
                    <a:pt x="0" y="287829"/>
                    <a:pt x="0" y="185423"/>
                  </a:cubicBezTo>
                  <a:cubicBezTo>
                    <a:pt x="0" y="830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460880" cy="41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Medium"/>
                </a:rPr>
                <a:t>Benchmarks 2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351095" y="8049324"/>
            <a:ext cx="3864240" cy="582327"/>
            <a:chOff x="0" y="0"/>
            <a:chExt cx="2460880" cy="37084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460880" cy="370846"/>
            </a:xfrm>
            <a:custGeom>
              <a:avLst/>
              <a:gdLst/>
              <a:ahLst/>
              <a:cxnLst/>
              <a:rect r="r" b="b" t="t" l="l"/>
              <a:pathLst>
                <a:path h="370846" w="2460880">
                  <a:moveTo>
                    <a:pt x="2257680" y="0"/>
                  </a:moveTo>
                  <a:cubicBezTo>
                    <a:pt x="2369904" y="0"/>
                    <a:pt x="2460880" y="83017"/>
                    <a:pt x="2460880" y="185423"/>
                  </a:cubicBezTo>
                  <a:cubicBezTo>
                    <a:pt x="2460880" y="287829"/>
                    <a:pt x="2369904" y="370846"/>
                    <a:pt x="2257680" y="370846"/>
                  </a:cubicBezTo>
                  <a:lnTo>
                    <a:pt x="203200" y="370846"/>
                  </a:lnTo>
                  <a:cubicBezTo>
                    <a:pt x="90976" y="370846"/>
                    <a:pt x="0" y="287829"/>
                    <a:pt x="0" y="185423"/>
                  </a:cubicBezTo>
                  <a:cubicBezTo>
                    <a:pt x="0" y="830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2460880" cy="41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Medium"/>
                </a:rPr>
                <a:t>Benchmarks 3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351095" y="8911450"/>
            <a:ext cx="3864240" cy="582327"/>
            <a:chOff x="0" y="0"/>
            <a:chExt cx="2460880" cy="37084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460880" cy="370846"/>
            </a:xfrm>
            <a:custGeom>
              <a:avLst/>
              <a:gdLst/>
              <a:ahLst/>
              <a:cxnLst/>
              <a:rect r="r" b="b" t="t" l="l"/>
              <a:pathLst>
                <a:path h="370846" w="2460880">
                  <a:moveTo>
                    <a:pt x="2257680" y="0"/>
                  </a:moveTo>
                  <a:cubicBezTo>
                    <a:pt x="2369904" y="0"/>
                    <a:pt x="2460880" y="83017"/>
                    <a:pt x="2460880" y="185423"/>
                  </a:cubicBezTo>
                  <a:cubicBezTo>
                    <a:pt x="2460880" y="287829"/>
                    <a:pt x="2369904" y="370846"/>
                    <a:pt x="2257680" y="370846"/>
                  </a:cubicBezTo>
                  <a:lnTo>
                    <a:pt x="203200" y="370846"/>
                  </a:lnTo>
                  <a:cubicBezTo>
                    <a:pt x="90976" y="370846"/>
                    <a:pt x="0" y="287829"/>
                    <a:pt x="0" y="185423"/>
                  </a:cubicBezTo>
                  <a:cubicBezTo>
                    <a:pt x="0" y="830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2460880" cy="41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Medium"/>
                </a:rPr>
                <a:t>Benchmarks 4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2724016" y="6426956"/>
            <a:ext cx="4680876" cy="289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1669" spc="71">
                <a:solidFill>
                  <a:srgbClr val="000000"/>
                </a:solidFill>
                <a:latin typeface="Montserrat"/>
              </a:rPr>
              <a:t>url du benchamrk à visionner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855600" y="7314370"/>
            <a:ext cx="4680876" cy="289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1669" spc="71">
                <a:solidFill>
                  <a:srgbClr val="000000"/>
                </a:solidFill>
                <a:latin typeface="Montserrat"/>
              </a:rPr>
              <a:t>url du benchamrk à visionner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55600" y="8176496"/>
            <a:ext cx="4680876" cy="289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1669" spc="71">
                <a:solidFill>
                  <a:srgbClr val="000000"/>
                </a:solidFill>
                <a:latin typeface="Montserrat"/>
              </a:rPr>
              <a:t>url du benchamrk à visionner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855600" y="9038622"/>
            <a:ext cx="4680876" cy="289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1669" spc="71">
                <a:solidFill>
                  <a:srgbClr val="000000"/>
                </a:solidFill>
                <a:latin typeface="Montserrat"/>
              </a:rPr>
              <a:t>url du benchamrk à visionner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1028700" y="3848176"/>
            <a:ext cx="9651084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3677164"/>
            <a:ext cx="342024" cy="34202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2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793680" y="3677164"/>
            <a:ext cx="342024" cy="34202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21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679784" y="3677164"/>
            <a:ext cx="342024" cy="3420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21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117519" y="4463421"/>
            <a:ext cx="3198276" cy="511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124"/>
              </a:lnSpc>
            </a:pPr>
            <a:r>
              <a:rPr lang="en-US" sz="3222" spc="-80">
                <a:solidFill>
                  <a:srgbClr val="121212"/>
                </a:solidFill>
                <a:latin typeface="Anantason Ultra-Bold"/>
              </a:rPr>
              <a:t>Charte graphique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7519" y="5172211"/>
            <a:ext cx="3634445" cy="905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2"/>
              </a:lnSpc>
              <a:spcBef>
                <a:spcPct val="0"/>
              </a:spcBef>
            </a:pPr>
            <a:r>
              <a:rPr lang="en-US" sz="1691" spc="72">
                <a:solidFill>
                  <a:srgbClr val="000000"/>
                </a:solidFill>
                <a:latin typeface="Montserrat"/>
              </a:rPr>
              <a:t>Votre charte graphique / brand book et tous ces composants visuels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93680" y="4463421"/>
            <a:ext cx="3552252" cy="511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124"/>
              </a:lnSpc>
            </a:pPr>
            <a:r>
              <a:rPr lang="en-US" sz="3222" spc="-80">
                <a:solidFill>
                  <a:srgbClr val="121212"/>
                </a:solidFill>
                <a:latin typeface="Anantason Ultra-Bold"/>
              </a:rPr>
              <a:t>Anciens tournages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93680" y="5172211"/>
            <a:ext cx="3723264" cy="1212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52"/>
              </a:lnSpc>
            </a:pPr>
            <a:r>
              <a:rPr lang="en-US" sz="1691" spc="72">
                <a:solidFill>
                  <a:srgbClr val="000000"/>
                </a:solidFill>
                <a:latin typeface="Montserrat"/>
              </a:rPr>
              <a:t>Des vidéos que vous possédez en interne (archives, anciens tournages)</a:t>
            </a:r>
          </a:p>
          <a:p>
            <a:pPr algn="l" marL="0" indent="0" lvl="0">
              <a:lnSpc>
                <a:spcPts val="2452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679784" y="4463421"/>
            <a:ext cx="3198276" cy="511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124"/>
              </a:lnSpc>
            </a:pPr>
            <a:r>
              <a:rPr lang="en-US" sz="3222" spc="-80">
                <a:solidFill>
                  <a:srgbClr val="121212"/>
                </a:solidFill>
                <a:latin typeface="Anantason Ultra-Bold"/>
              </a:rPr>
              <a:t>Vidéos de stock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679784" y="5172211"/>
            <a:ext cx="3723264" cy="905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2"/>
              </a:lnSpc>
              <a:spcBef>
                <a:spcPct val="0"/>
              </a:spcBef>
            </a:pPr>
            <a:r>
              <a:rPr lang="en-US" sz="1691" spc="72">
                <a:solidFill>
                  <a:srgbClr val="000000"/>
                </a:solidFill>
                <a:latin typeface="Montserrat"/>
              </a:rPr>
              <a:t>Achetées antérieurement ou à disposition dans d'autres services de l'entreprise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1143000"/>
            <a:ext cx="9881628" cy="166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400"/>
              </a:lnSpc>
            </a:pPr>
            <a:r>
              <a:rPr lang="en-US" sz="6400">
                <a:solidFill>
                  <a:srgbClr val="121212"/>
                </a:solidFill>
                <a:latin typeface="Anantason Ultra-Bold"/>
              </a:rPr>
              <a:t>RESSOURCES À DISPOSITION</a:t>
            </a:r>
          </a:p>
        </p:txBody>
      </p:sp>
      <p:sp>
        <p:nvSpPr>
          <p:cNvPr name="AutoShape 19" id="19"/>
          <p:cNvSpPr/>
          <p:nvPr/>
        </p:nvSpPr>
        <p:spPr>
          <a:xfrm>
            <a:off x="4409940" y="6950862"/>
            <a:ext cx="9651084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0" id="20"/>
          <p:cNvGrpSpPr/>
          <p:nvPr/>
        </p:nvGrpSpPr>
        <p:grpSpPr>
          <a:xfrm rot="0">
            <a:off x="4409940" y="6779849"/>
            <a:ext cx="342024" cy="342024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21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174920" y="6779849"/>
            <a:ext cx="342024" cy="34202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21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061024" y="6779849"/>
            <a:ext cx="342024" cy="34202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21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4498759" y="7566106"/>
            <a:ext cx="3198276" cy="511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124"/>
              </a:lnSpc>
            </a:pPr>
            <a:r>
              <a:rPr lang="en-US" sz="3222" spc="-80">
                <a:solidFill>
                  <a:srgbClr val="121212"/>
                </a:solidFill>
                <a:latin typeface="Anantason Ultra-Bold"/>
              </a:rPr>
              <a:t>Images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498759" y="8274896"/>
            <a:ext cx="3198276" cy="598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2"/>
              </a:lnSpc>
              <a:spcBef>
                <a:spcPct val="0"/>
              </a:spcBef>
            </a:pPr>
            <a:r>
              <a:rPr lang="en-US" sz="1691" spc="72">
                <a:solidFill>
                  <a:srgbClr val="000000"/>
                </a:solidFill>
                <a:latin typeface="Montserrat"/>
              </a:rPr>
              <a:t>Photos et images de banque interne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174920" y="7566106"/>
            <a:ext cx="3198276" cy="511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124"/>
              </a:lnSpc>
            </a:pPr>
            <a:r>
              <a:rPr lang="en-US" sz="3222" spc="-80">
                <a:solidFill>
                  <a:srgbClr val="121212"/>
                </a:solidFill>
                <a:latin typeface="Anantason Ultra-Bold"/>
              </a:rPr>
              <a:t>Illustrations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174920" y="8274896"/>
            <a:ext cx="3198276" cy="598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2"/>
              </a:lnSpc>
              <a:spcBef>
                <a:spcPct val="0"/>
              </a:spcBef>
            </a:pPr>
            <a:r>
              <a:rPr lang="en-US" sz="1691" spc="72">
                <a:solidFill>
                  <a:srgbClr val="000000"/>
                </a:solidFill>
                <a:latin typeface="Montserrat"/>
              </a:rPr>
              <a:t>Illustrations, infographies, pictogrammes, logos utiles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061024" y="7566106"/>
            <a:ext cx="3198276" cy="511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124"/>
              </a:lnSpc>
            </a:pPr>
            <a:r>
              <a:rPr lang="en-US" sz="3222" spc="-80">
                <a:solidFill>
                  <a:srgbClr val="121212"/>
                </a:solidFill>
                <a:latin typeface="Anantason Ultra-Bold"/>
              </a:rPr>
              <a:t>Audio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061024" y="8274896"/>
            <a:ext cx="3198276" cy="905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52"/>
              </a:lnSpc>
            </a:pPr>
            <a:r>
              <a:rPr lang="en-US" sz="1691" spc="72">
                <a:solidFill>
                  <a:srgbClr val="000000"/>
                </a:solidFill>
                <a:latin typeface="Montserrat"/>
              </a:rPr>
              <a:t>Des identités sonores et musiques</a:t>
            </a:r>
          </a:p>
          <a:p>
            <a:pPr algn="l" marL="0" indent="0" lvl="0">
              <a:lnSpc>
                <a:spcPts val="245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28225" y="0"/>
            <a:ext cx="17804949" cy="10287000"/>
            <a:chOff x="0" y="0"/>
            <a:chExt cx="4689369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89370" cy="2709333"/>
            </a:xfrm>
            <a:custGeom>
              <a:avLst/>
              <a:gdLst/>
              <a:ahLst/>
              <a:cxnLst/>
              <a:rect r="r" b="b" t="t" l="l"/>
              <a:pathLst>
                <a:path h="2709333" w="4689370">
                  <a:moveTo>
                    <a:pt x="0" y="0"/>
                  </a:moveTo>
                  <a:lnTo>
                    <a:pt x="4689370" y="0"/>
                  </a:lnTo>
                  <a:lnTo>
                    <a:pt x="46893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689369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3897985"/>
            <a:ext cx="16230600" cy="3685525"/>
            <a:chOff x="0" y="0"/>
            <a:chExt cx="21640800" cy="491403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0" t="11540" r="0" b="57669"/>
            <a:stretch>
              <a:fillRect/>
            </a:stretch>
          </p:blipFill>
          <p:spPr>
            <a:xfrm flipH="false" flipV="false">
              <a:off x="0" y="0"/>
              <a:ext cx="21640800" cy="4914034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4401070" y="8038417"/>
            <a:ext cx="9485859" cy="1095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32"/>
              </a:lnSpc>
              <a:spcBef>
                <a:spcPct val="0"/>
              </a:spcBef>
            </a:pPr>
            <a:r>
              <a:rPr lang="en-US" sz="9324" spc="-261">
                <a:solidFill>
                  <a:srgbClr val="121212"/>
                </a:solidFill>
                <a:latin typeface="Anantason Ultra-Bold"/>
              </a:rPr>
              <a:t>THANK YOU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5400" y="1152525"/>
            <a:ext cx="16230600" cy="848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Bold"/>
              </a:rPr>
              <a:t>RENSEIGNEMENTS ADDITIONNELS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02766" y="2277799"/>
            <a:ext cx="14373814" cy="638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03490" indent="-201745" lvl="1">
              <a:lnSpc>
                <a:spcPts val="2616"/>
              </a:lnSpc>
              <a:buFont typeface="Arial"/>
              <a:buChar char="•"/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Infos administratives pour un devis :</a:t>
            </a:r>
          </a:p>
          <a:p>
            <a:pPr marL="403490" indent="-201745" lvl="1">
              <a:lnSpc>
                <a:spcPts val="2616"/>
              </a:lnSpc>
              <a:buFont typeface="Arial"/>
              <a:buChar char="•"/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Autre :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455396" y="9515475"/>
            <a:ext cx="460392" cy="532444"/>
          </a:xfrm>
          <a:custGeom>
            <a:avLst/>
            <a:gdLst/>
            <a:ahLst/>
            <a:cxnLst/>
            <a:rect r="r" b="b" t="t" l="l"/>
            <a:pathLst>
              <a:path h="532444" w="460392">
                <a:moveTo>
                  <a:pt x="0" y="0"/>
                </a:moveTo>
                <a:lnTo>
                  <a:pt x="460392" y="0"/>
                </a:lnTo>
                <a:lnTo>
                  <a:pt x="460392" y="532444"/>
                </a:lnTo>
                <a:lnTo>
                  <a:pt x="0" y="532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080149" y="9593045"/>
            <a:ext cx="12977190" cy="339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28"/>
              </a:lnSpc>
              <a:spcBef>
                <a:spcPct val="0"/>
              </a:spcBef>
            </a:pPr>
            <a:r>
              <a:rPr lang="en-US" sz="2020">
                <a:solidFill>
                  <a:srgbClr val="000000"/>
                </a:solidFill>
                <a:latin typeface="Montserrat Semi-Bold"/>
              </a:rPr>
              <a:t>Modèle proposé par Skeem.io / Plateforme d'organisation de production vidéo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222287" y="0"/>
            <a:ext cx="10065713" cy="10287000"/>
            <a:chOff x="0" y="0"/>
            <a:chExt cx="1342095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8367" t="31531" r="36996" b="0"/>
            <a:stretch>
              <a:fillRect/>
            </a:stretch>
          </p:blipFill>
          <p:spPr>
            <a:xfrm flipH="false" flipV="false">
              <a:off x="0" y="0"/>
              <a:ext cx="1342095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20565" y="4913999"/>
            <a:ext cx="10838735" cy="3833672"/>
            <a:chOff x="0" y="0"/>
            <a:chExt cx="2854646" cy="100969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54646" cy="1009691"/>
            </a:xfrm>
            <a:custGeom>
              <a:avLst/>
              <a:gdLst/>
              <a:ahLst/>
              <a:cxnLst/>
              <a:rect r="r" b="b" t="t" l="l"/>
              <a:pathLst>
                <a:path h="1009691" w="2854646">
                  <a:moveTo>
                    <a:pt x="0" y="0"/>
                  </a:moveTo>
                  <a:lnTo>
                    <a:pt x="2854646" y="0"/>
                  </a:lnTo>
                  <a:lnTo>
                    <a:pt x="2854646" y="1009691"/>
                  </a:lnTo>
                  <a:lnTo>
                    <a:pt x="0" y="1009691"/>
                  </a:lnTo>
                  <a:close/>
                </a:path>
              </a:pathLst>
            </a:custGeom>
            <a:solidFill>
              <a:srgbClr val="EFEEE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2854646" cy="1038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0">
                <a:lnSpc>
                  <a:spcPts val="289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28225" y="4913999"/>
            <a:ext cx="16767038" cy="3833672"/>
            <a:chOff x="0" y="0"/>
            <a:chExt cx="4416010" cy="100969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16010" cy="1009691"/>
            </a:xfrm>
            <a:custGeom>
              <a:avLst/>
              <a:gdLst/>
              <a:ahLst/>
              <a:cxnLst/>
              <a:rect r="r" b="b" t="t" l="l"/>
              <a:pathLst>
                <a:path h="1009691" w="4416010">
                  <a:moveTo>
                    <a:pt x="0" y="0"/>
                  </a:moveTo>
                  <a:lnTo>
                    <a:pt x="4416010" y="0"/>
                  </a:lnTo>
                  <a:lnTo>
                    <a:pt x="4416010" y="1009691"/>
                  </a:lnTo>
                  <a:lnTo>
                    <a:pt x="0" y="100969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416010" cy="1057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1028700" y="5143500"/>
          <a:ext cx="5206215" cy="3374671"/>
        </p:xfrm>
        <a:graphic>
          <a:graphicData uri="http://schemas.openxmlformats.org/drawingml/2006/table">
            <a:tbl>
              <a:tblPr/>
              <a:tblGrid>
                <a:gridCol w="390541"/>
                <a:gridCol w="1613680"/>
              </a:tblGrid>
              <a:tr h="917221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 strike="noStrike" u="none">
                          <a:solidFill>
                            <a:srgbClr val="000000"/>
                          </a:solidFill>
                          <a:latin typeface="Montserrat Bold"/>
                        </a:rPr>
                        <a:t>1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Coordonnées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725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 strike="noStrike" u="none">
                          <a:solidFill>
                            <a:srgbClr val="000000"/>
                          </a:solidFill>
                          <a:latin typeface="Montserrat Bold"/>
                        </a:rPr>
                        <a:t>2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L’entreprise et le contexte de communication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725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 strike="noStrike" u="none">
                          <a:solidFill>
                            <a:srgbClr val="000000"/>
                          </a:solidFill>
                          <a:latin typeface="Montserrat Bold"/>
                        </a:rPr>
                        <a:t>3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97"/>
                        </a:lnSpc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La genèse du projet</a:t>
                      </a:r>
                      <a:endParaRPr lang="en-US" sz="1100"/>
                    </a:p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et la vocation de la vidéo</a:t>
                      </a:r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11" id="11"/>
          <p:cNvGraphicFramePr>
            <a:graphicFrameLocks noGrp="true"/>
          </p:cNvGraphicFramePr>
          <p:nvPr/>
        </p:nvGraphicFramePr>
        <p:xfrm>
          <a:off x="6678364" y="4987748"/>
          <a:ext cx="4931272" cy="3393902"/>
        </p:xfrm>
        <a:graphic>
          <a:graphicData uri="http://schemas.openxmlformats.org/drawingml/2006/table">
            <a:tbl>
              <a:tblPr/>
              <a:tblGrid>
                <a:gridCol w="369916"/>
                <a:gridCol w="1428206"/>
              </a:tblGrid>
              <a:tr h="1228725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 strike="noStrike" u="none">
                          <a:solidFill>
                            <a:srgbClr val="000000"/>
                          </a:solidFill>
                          <a:latin typeface="Montserrat Bold"/>
                        </a:rPr>
                        <a:t>4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97"/>
                        </a:lnSpc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Cibles et</a:t>
                      </a:r>
                      <a:endParaRPr lang="en-US" sz="1100"/>
                    </a:p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modes de diffusion</a:t>
                      </a:r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452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 strike="noStrike" u="none">
                          <a:solidFill>
                            <a:srgbClr val="000000"/>
                          </a:solidFill>
                          <a:latin typeface="Montserrat Bold"/>
                        </a:rPr>
                        <a:t>5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Fiche d’identité du film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725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 strike="noStrike" u="none">
                          <a:solidFill>
                            <a:srgbClr val="000000"/>
                          </a:solidFill>
                          <a:latin typeface="Montserrat Bold"/>
                        </a:rPr>
                        <a:t>6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97"/>
                        </a:lnSpc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Organisation</a:t>
                      </a:r>
                      <a:endParaRPr lang="en-US" sz="1100"/>
                    </a:p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et production</a:t>
                      </a:r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2" id="12"/>
          <p:cNvSpPr txBox="true"/>
          <p:nvPr/>
        </p:nvSpPr>
        <p:spPr>
          <a:xfrm rot="0">
            <a:off x="1177287" y="3588146"/>
            <a:ext cx="6387178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</a:pPr>
            <a:r>
              <a:rPr lang="en-US" sz="9000">
                <a:solidFill>
                  <a:srgbClr val="121212"/>
                </a:solidFill>
                <a:latin typeface="Anantason Ultra-Bold"/>
              </a:rPr>
              <a:t>SOMMAIRE</a:t>
            </a:r>
          </a:p>
        </p:txBody>
      </p:sp>
      <p:graphicFrame>
        <p:nvGraphicFramePr>
          <p:cNvPr name="Table 13" id="13"/>
          <p:cNvGraphicFramePr>
            <a:graphicFrameLocks noGrp="true"/>
          </p:cNvGraphicFramePr>
          <p:nvPr/>
        </p:nvGraphicFramePr>
        <p:xfrm>
          <a:off x="11839932" y="5289636"/>
          <a:ext cx="4931272" cy="3082398"/>
        </p:xfrm>
        <a:graphic>
          <a:graphicData uri="http://schemas.openxmlformats.org/drawingml/2006/table">
            <a:tbl>
              <a:tblPr/>
              <a:tblGrid>
                <a:gridCol w="369916"/>
                <a:gridCol w="1428206"/>
              </a:tblGrid>
              <a:tr h="917221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7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Benchmarks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452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8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Ressources à disposition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725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9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897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69">
                          <a:solidFill>
                            <a:srgbClr val="000000"/>
                          </a:solidFill>
                          <a:latin typeface="Montserrat Bold"/>
                        </a:rPr>
                        <a:t>Renseignements additionnnels</a:t>
                      </a:r>
                      <a:endParaRPr lang="en-US" sz="1100"/>
                    </a:p>
                  </a:txBody>
                  <a:tcPr marL="226721" marR="226721" marT="226721" marB="226721" anchor="ctr">
                    <a:lnL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3ED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14503" y="4810906"/>
            <a:ext cx="5246600" cy="954495"/>
            <a:chOff x="0" y="0"/>
            <a:chExt cx="2233871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33871" cy="406400"/>
            </a:xfrm>
            <a:custGeom>
              <a:avLst/>
              <a:gdLst/>
              <a:ahLst/>
              <a:cxnLst/>
              <a:rect r="r" b="b" t="t" l="l"/>
              <a:pathLst>
                <a:path h="406400" w="2233871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Nom / Prénom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514503" y="2564204"/>
            <a:ext cx="5246600" cy="954495"/>
            <a:chOff x="0" y="0"/>
            <a:chExt cx="2233871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3871" cy="406400"/>
            </a:xfrm>
            <a:custGeom>
              <a:avLst/>
              <a:gdLst/>
              <a:ahLst/>
              <a:cxnLst/>
              <a:rect r="r" b="b" t="t" l="l"/>
              <a:pathLst>
                <a:path h="406400" w="2233871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Entreprise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514503" y="7580887"/>
            <a:ext cx="5246600" cy="954495"/>
            <a:chOff x="0" y="0"/>
            <a:chExt cx="2233871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33871" cy="406400"/>
            </a:xfrm>
            <a:custGeom>
              <a:avLst/>
              <a:gdLst/>
              <a:ahLst/>
              <a:cxnLst/>
              <a:rect r="r" b="b" t="t" l="l"/>
              <a:pathLst>
                <a:path h="406400" w="2233871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Email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291775" y="3299969"/>
            <a:ext cx="4911859" cy="5018502"/>
          </a:xfrm>
          <a:custGeom>
            <a:avLst/>
            <a:gdLst/>
            <a:ahLst/>
            <a:cxnLst/>
            <a:rect r="r" b="b" t="t" l="l"/>
            <a:pathLst>
              <a:path h="5018502" w="4911859">
                <a:moveTo>
                  <a:pt x="0" y="0"/>
                </a:moveTo>
                <a:lnTo>
                  <a:pt x="4911859" y="0"/>
                </a:lnTo>
                <a:lnTo>
                  <a:pt x="4911859" y="5018502"/>
                </a:lnTo>
                <a:lnTo>
                  <a:pt x="0" y="5018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1152525"/>
            <a:ext cx="8738866" cy="848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MES COORDONNÉES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23950" y="5861956"/>
            <a:ext cx="4427704" cy="423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31"/>
              </a:lnSpc>
              <a:spcBef>
                <a:spcPct val="0"/>
              </a:spcBef>
            </a:pPr>
            <a:r>
              <a:rPr lang="en-US" sz="2366" spc="101">
                <a:solidFill>
                  <a:srgbClr val="000000"/>
                </a:solidFill>
                <a:latin typeface="Montserrat"/>
              </a:rPr>
              <a:t>Fonction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923950" y="8630706"/>
            <a:ext cx="4427704" cy="423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31"/>
              </a:lnSpc>
              <a:spcBef>
                <a:spcPct val="0"/>
              </a:spcBef>
            </a:pPr>
            <a:r>
              <a:rPr lang="en-US" sz="2366" spc="101">
                <a:solidFill>
                  <a:srgbClr val="000000"/>
                </a:solidFill>
                <a:latin typeface="Montserrat"/>
              </a:rPr>
              <a:t>Téléphone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9750860" y="0"/>
            <a:ext cx="8537140" cy="10287000"/>
          </a:xfrm>
          <a:prstGeom prst="rect">
            <a:avLst/>
          </a:prstGeom>
          <a:solidFill>
            <a:srgbClr val="E6E3D7"/>
          </a:solidFill>
        </p:spPr>
      </p:sp>
      <p:sp>
        <p:nvSpPr>
          <p:cNvPr name="AutoShape 3" id="3"/>
          <p:cNvSpPr/>
          <p:nvPr/>
        </p:nvSpPr>
        <p:spPr>
          <a:xfrm rot="0">
            <a:off x="479024" y="297708"/>
            <a:ext cx="17808976" cy="3027707"/>
          </a:xfrm>
          <a:prstGeom prst="rect">
            <a:avLst/>
          </a:prstGeom>
          <a:solidFill>
            <a:srgbClr val="E6E3D7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1028700" y="1152525"/>
            <a:ext cx="16185542" cy="1657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L'ENTREPRISE ET LE</a:t>
            </a:r>
          </a:p>
          <a:p>
            <a:pPr marL="0" indent="0" lvl="0"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CONTEXTE DE COMMUNICATION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101079"/>
            <a:ext cx="7667572" cy="2518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6"/>
              </a:lnSpc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 marL="0" indent="0" lvl="0">
              <a:lnSpc>
                <a:spcPts val="2886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564786" y="5142596"/>
            <a:ext cx="7553755" cy="4327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6"/>
              </a:lnSpc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 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</a:p>
          <a:p>
            <a:pPr>
              <a:lnSpc>
                <a:spcPts val="2886"/>
              </a:lnSpc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Votre texte en quelques phrases. Votre texte en quelques phrases. Votre texte en quelques phrases. Votre texte en quelques phrases.</a:t>
            </a:r>
          </a:p>
          <a:p>
            <a:pPr>
              <a:lnSpc>
                <a:spcPts val="2886"/>
              </a:lnSpc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 marL="0" indent="0" lvl="0">
              <a:lnSpc>
                <a:spcPts val="2886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3878527"/>
            <a:ext cx="6358841" cy="673453"/>
            <a:chOff x="0" y="0"/>
            <a:chExt cx="3837289" cy="406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837289" cy="406400"/>
            </a:xfrm>
            <a:custGeom>
              <a:avLst/>
              <a:gdLst/>
              <a:ahLst/>
              <a:cxnLst/>
              <a:rect r="r" b="b" t="t" l="l"/>
              <a:pathLst>
                <a:path h="406400" w="3837289">
                  <a:moveTo>
                    <a:pt x="3634089" y="0"/>
                  </a:moveTo>
                  <a:cubicBezTo>
                    <a:pt x="3746313" y="0"/>
                    <a:pt x="3837289" y="90976"/>
                    <a:pt x="3837289" y="203200"/>
                  </a:cubicBezTo>
                  <a:cubicBezTo>
                    <a:pt x="3837289" y="315424"/>
                    <a:pt x="3746313" y="406400"/>
                    <a:pt x="36340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3837289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Histoire et raison d'être de l'entreprise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564786" y="3601640"/>
            <a:ext cx="6649457" cy="1310260"/>
            <a:chOff x="0" y="0"/>
            <a:chExt cx="4012663" cy="79068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12663" cy="790686"/>
            </a:xfrm>
            <a:custGeom>
              <a:avLst/>
              <a:gdLst/>
              <a:ahLst/>
              <a:cxnLst/>
              <a:rect r="r" b="b" t="t" l="l"/>
              <a:pathLst>
                <a:path h="790686" w="4012663">
                  <a:moveTo>
                    <a:pt x="3809463" y="0"/>
                  </a:moveTo>
                  <a:cubicBezTo>
                    <a:pt x="3921687" y="0"/>
                    <a:pt x="4012663" y="177001"/>
                    <a:pt x="4012663" y="395343"/>
                  </a:cubicBezTo>
                  <a:cubicBezTo>
                    <a:pt x="4012663" y="613685"/>
                    <a:pt x="3921687" y="790686"/>
                    <a:pt x="3809463" y="790686"/>
                  </a:cubicBezTo>
                  <a:lnTo>
                    <a:pt x="203200" y="790686"/>
                  </a:lnTo>
                  <a:cubicBezTo>
                    <a:pt x="90976" y="790686"/>
                    <a:pt x="0" y="613685"/>
                    <a:pt x="0" y="395343"/>
                  </a:cubicBezTo>
                  <a:cubicBezTo>
                    <a:pt x="0" y="17700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6E3D7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4012663" cy="838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1"/>
                </a:lnSpc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Historique et habitudes</a:t>
              </a:r>
            </a:p>
            <a:p>
              <a:pPr algn="ctr">
                <a:lnSpc>
                  <a:spcPts val="3001"/>
                </a:lnSpc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en termes de communication digitale</a:t>
              </a:r>
            </a:p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52525"/>
            <a:ext cx="16230600" cy="2467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LA GENÈSE DU PROJET</a:t>
            </a:r>
          </a:p>
          <a:p>
            <a:pPr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ET LA VOCATION DE LA VIDÉO</a:t>
            </a:r>
          </a:p>
          <a:p>
            <a:pPr algn="l" marL="0" indent="0" lvl="0">
              <a:lnSpc>
                <a:spcPts val="639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5085392"/>
            <a:ext cx="5065701" cy="417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</a:p>
          <a:p>
            <a:pPr algn="l" marL="0" indent="0" lvl="0">
              <a:lnSpc>
                <a:spcPts val="3001"/>
              </a:lnSpc>
              <a:spcBef>
                <a:spcPct val="0"/>
              </a:spcBef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3534689"/>
            <a:ext cx="3701788" cy="929260"/>
            <a:chOff x="0" y="0"/>
            <a:chExt cx="2233871" cy="5607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33871" cy="560769"/>
            </a:xfrm>
            <a:custGeom>
              <a:avLst/>
              <a:gdLst/>
              <a:ahLst/>
              <a:cxnLst/>
              <a:rect r="r" b="b" t="t" l="l"/>
              <a:pathLst>
                <a:path h="560769" w="2233871">
                  <a:moveTo>
                    <a:pt x="2030671" y="0"/>
                  </a:moveTo>
                  <a:cubicBezTo>
                    <a:pt x="2142895" y="0"/>
                    <a:pt x="2233871" y="125532"/>
                    <a:pt x="2233871" y="280384"/>
                  </a:cubicBezTo>
                  <a:cubicBezTo>
                    <a:pt x="2233871" y="435236"/>
                    <a:pt x="2142895" y="560769"/>
                    <a:pt x="2030671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233871" cy="608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Les besoins de l'entreprise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27040" y="3534689"/>
            <a:ext cx="3701788" cy="929260"/>
            <a:chOff x="0" y="0"/>
            <a:chExt cx="2233871" cy="56076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3871" cy="560769"/>
            </a:xfrm>
            <a:custGeom>
              <a:avLst/>
              <a:gdLst/>
              <a:ahLst/>
              <a:cxnLst/>
              <a:rect r="r" b="b" t="t" l="l"/>
              <a:pathLst>
                <a:path h="560769" w="2233871">
                  <a:moveTo>
                    <a:pt x="2030671" y="0"/>
                  </a:moveTo>
                  <a:cubicBezTo>
                    <a:pt x="2142895" y="0"/>
                    <a:pt x="2233871" y="125532"/>
                    <a:pt x="2233871" y="280384"/>
                  </a:cubicBezTo>
                  <a:cubicBezTo>
                    <a:pt x="2233871" y="435236"/>
                    <a:pt x="2142895" y="560769"/>
                    <a:pt x="2030671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233871" cy="608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La vocation première de la vidéo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557512" y="3534689"/>
            <a:ext cx="3701788" cy="929260"/>
            <a:chOff x="0" y="0"/>
            <a:chExt cx="2233871" cy="56076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233871" cy="560769"/>
            </a:xfrm>
            <a:custGeom>
              <a:avLst/>
              <a:gdLst/>
              <a:ahLst/>
              <a:cxnLst/>
              <a:rect r="r" b="b" t="t" l="l"/>
              <a:pathLst>
                <a:path h="560769" w="2233871">
                  <a:moveTo>
                    <a:pt x="2030671" y="0"/>
                  </a:moveTo>
                  <a:cubicBezTo>
                    <a:pt x="2142895" y="0"/>
                    <a:pt x="2233871" y="125532"/>
                    <a:pt x="2233871" y="280384"/>
                  </a:cubicBezTo>
                  <a:cubicBezTo>
                    <a:pt x="2233871" y="435236"/>
                    <a:pt x="2142895" y="560769"/>
                    <a:pt x="2030671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233871" cy="608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Les objectifs secondaires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6611150" y="5085392"/>
            <a:ext cx="5065701" cy="417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</a:p>
          <a:p>
            <a:pPr algn="l" marL="0" indent="0" lvl="0">
              <a:lnSpc>
                <a:spcPts val="3001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2875556" y="5085392"/>
            <a:ext cx="5065701" cy="417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Votre texte en quelques phrases.</a:t>
            </a:r>
          </a:p>
          <a:p>
            <a:pPr>
              <a:lnSpc>
                <a:spcPts val="3001"/>
              </a:lnSpc>
            </a:pPr>
          </a:p>
          <a:p>
            <a:pPr algn="l" marL="0" indent="0" lvl="0">
              <a:lnSpc>
                <a:spcPts val="300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826683" y="0"/>
            <a:ext cx="6461317" cy="10287000"/>
          </a:xfrm>
          <a:prstGeom prst="rect">
            <a:avLst/>
          </a:prstGeom>
          <a:solidFill>
            <a:srgbClr val="E6E3D7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2602661" y="697902"/>
            <a:ext cx="5013152" cy="8891196"/>
            <a:chOff x="0" y="0"/>
            <a:chExt cx="6684202" cy="1185492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26424" t="0" r="26424" b="0"/>
            <a:stretch>
              <a:fillRect/>
            </a:stretch>
          </p:blipFill>
          <p:spPr>
            <a:xfrm flipH="false" flipV="false">
              <a:off x="0" y="0"/>
              <a:ext cx="6684202" cy="11854928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-282734" y="-151989"/>
            <a:ext cx="665959" cy="11585306"/>
            <a:chOff x="0" y="0"/>
            <a:chExt cx="175397" cy="30512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5397" cy="3051274"/>
            </a:xfrm>
            <a:custGeom>
              <a:avLst/>
              <a:gdLst/>
              <a:ahLst/>
              <a:cxnLst/>
              <a:rect r="r" b="b" t="t" l="l"/>
              <a:pathLst>
                <a:path h="3051274" w="175397">
                  <a:moveTo>
                    <a:pt x="0" y="0"/>
                  </a:moveTo>
                  <a:lnTo>
                    <a:pt x="175397" y="0"/>
                  </a:lnTo>
                  <a:lnTo>
                    <a:pt x="175397" y="3051274"/>
                  </a:lnTo>
                  <a:lnTo>
                    <a:pt x="0" y="3051274"/>
                  </a:lnTo>
                  <a:close/>
                </a:path>
              </a:pathLst>
            </a:custGeom>
            <a:solidFill>
              <a:srgbClr val="E6E3D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75397" cy="30798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0">
                <a:lnSpc>
                  <a:spcPts val="2897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1152525"/>
            <a:ext cx="6432767" cy="1657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CIBLE ET DIFFUSION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4622217"/>
            <a:ext cx="9369747" cy="1070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886"/>
              </a:lnSpc>
              <a:spcBef>
                <a:spcPct val="0"/>
              </a:spcBef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Votre texte succinct. Votre texte succinct. Votre texte succinct. Votre texte succinct. Votre texte succinct. Votre texte succinct. Votre texte succinct. Votre texte succinct. Votre texte succinct.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28700" y="3617722"/>
            <a:ext cx="3701788" cy="673453"/>
            <a:chOff x="0" y="0"/>
            <a:chExt cx="2233871" cy="406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233871" cy="406400"/>
            </a:xfrm>
            <a:custGeom>
              <a:avLst/>
              <a:gdLst/>
              <a:ahLst/>
              <a:cxnLst/>
              <a:rect r="r" b="b" t="t" l="l"/>
              <a:pathLst>
                <a:path h="406400" w="2233871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Cible(s)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8700" y="6864054"/>
            <a:ext cx="3701788" cy="673453"/>
            <a:chOff x="0" y="0"/>
            <a:chExt cx="2233871" cy="406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233871" cy="406400"/>
            </a:xfrm>
            <a:custGeom>
              <a:avLst/>
              <a:gdLst/>
              <a:ahLst/>
              <a:cxnLst/>
              <a:rect r="r" b="b" t="t" l="l"/>
              <a:pathLst>
                <a:path h="406400" w="2233871">
                  <a:moveTo>
                    <a:pt x="2030671" y="0"/>
                  </a:moveTo>
                  <a:cubicBezTo>
                    <a:pt x="2142895" y="0"/>
                    <a:pt x="2233871" y="90976"/>
                    <a:pt x="2233871" y="203200"/>
                  </a:cubicBezTo>
                  <a:cubicBezTo>
                    <a:pt x="2233871" y="315424"/>
                    <a:pt x="2142895" y="406400"/>
                    <a:pt x="203067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233871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Mode (s) de diffusion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28700" y="7870882"/>
            <a:ext cx="9369747" cy="708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886"/>
              </a:lnSpc>
              <a:spcBef>
                <a:spcPct val="0"/>
              </a:spcBef>
            </a:pPr>
            <a:r>
              <a:rPr lang="en-US" sz="1990" spc="85">
                <a:solidFill>
                  <a:srgbClr val="000000"/>
                </a:solidFill>
                <a:latin typeface="Montserrat"/>
              </a:rPr>
              <a:t>Exemples : Site web, projection en présentiel, réseaux sociaux, Youtube, plateforme mooc…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8288000" cy="3517637"/>
          </a:xfrm>
          <a:prstGeom prst="rect">
            <a:avLst/>
          </a:prstGeom>
          <a:solidFill>
            <a:srgbClr val="E6E3D7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028700" y="1152525"/>
            <a:ext cx="7723401" cy="1657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FICHE D'IDENTITÉ</a:t>
            </a:r>
          </a:p>
          <a:p>
            <a:pPr algn="l" marL="0" indent="0" lvl="0"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Ultra-Bold"/>
              </a:rPr>
              <a:t>DE LA VIDÉO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5028854"/>
            <a:ext cx="2998305" cy="1305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Images réelles / motion design / animation 2D / animation 3D / mix / Réalité virtuelle...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245899"/>
            <a:ext cx="3272791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1">
                <a:solidFill>
                  <a:srgbClr val="1A1A1A"/>
                </a:solidFill>
                <a:latin typeface="Anantason Ultra-Bold"/>
              </a:rPr>
              <a:t>STYLE (TECHNIQUE) DE RÉALISATION SOUHAITÉ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158680" y="5028854"/>
            <a:ext cx="2998305" cy="976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XX minutes</a:t>
            </a:r>
          </a:p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Une seule vidéo ? Plusieurs formats 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65909" y="4403061"/>
            <a:ext cx="327279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1">
                <a:solidFill>
                  <a:srgbClr val="1A1A1A"/>
                </a:solidFill>
                <a:latin typeface="Anantason Ultra-Bold"/>
              </a:rPr>
              <a:t>DURÉE ENVISAGÉE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76037" y="5028854"/>
            <a:ext cx="2998305" cy="976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Voix off / textes / voix off et textes / seulement par l’image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77604" y="4403061"/>
            <a:ext cx="327279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1">
                <a:solidFill>
                  <a:srgbClr val="1A1A1A"/>
                </a:solidFill>
                <a:latin typeface="Anantason Ultra-Bold"/>
              </a:rPr>
              <a:t>NARRATION*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2850394" y="370533"/>
            <a:ext cx="4684958" cy="2776572"/>
            <a:chOff x="0" y="0"/>
            <a:chExt cx="6246611" cy="3702096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2"/>
            <a:srcRect l="0" t="5606" r="0" b="5606"/>
            <a:stretch>
              <a:fillRect/>
            </a:stretch>
          </p:blipFill>
          <p:spPr>
            <a:xfrm flipH="false" flipV="false">
              <a:off x="0" y="0"/>
              <a:ext cx="6246611" cy="3702096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14805630" y="7329560"/>
            <a:ext cx="2998305" cy="647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Français, anglais, chinois...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876380" y="6891215"/>
            <a:ext cx="327279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1">
                <a:solidFill>
                  <a:srgbClr val="1A1A1A"/>
                </a:solidFill>
                <a:latin typeface="Anantason Ultra-Bold"/>
              </a:rPr>
              <a:t>LANGUE(S)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7325953"/>
            <a:ext cx="6219427" cy="261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Que se passe-t-il dans votre vidéo ? Résumez-la en quelques lignes.</a:t>
            </a:r>
          </a:p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Que se passe-t-il dans votre vidéo ? Résumez-la en quelques lignes.</a:t>
            </a:r>
          </a:p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Que se passe-t-il dans votre vidéo ? Résumez-la en quelques lignes.</a:t>
            </a:r>
          </a:p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Que se passe-t-il dans votre vidéo ? Résumez-la en quelques lignes.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6857323"/>
            <a:ext cx="327279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1">
                <a:solidFill>
                  <a:srgbClr val="1A1A1A"/>
                </a:solidFill>
                <a:latin typeface="Anantason Ultra-Bold"/>
              </a:rPr>
              <a:t>SUJET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883750" y="7329750"/>
            <a:ext cx="2998305" cy="647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Oui / Non</a:t>
            </a:r>
          </a:p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Dans quelles langues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883750" y="6891215"/>
            <a:ext cx="327279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1">
                <a:solidFill>
                  <a:srgbClr val="1A1A1A"/>
                </a:solidFill>
                <a:latin typeface="Anantason Ultra-Bold"/>
              </a:rPr>
              <a:t>SOUS-TITRES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518490" y="7329750"/>
            <a:ext cx="2998305" cy="647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Musique d'illustration (stock) ou originale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518490" y="6891215"/>
            <a:ext cx="327279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1">
                <a:solidFill>
                  <a:srgbClr val="1A1A1A"/>
                </a:solidFill>
                <a:latin typeface="Anantason Ultra-Bold"/>
              </a:rPr>
              <a:t>MUSIQUE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993394" y="5028854"/>
            <a:ext cx="2998305" cy="647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16"/>
              </a:lnSpc>
            </a:pPr>
            <a:r>
              <a:rPr lang="en-US" sz="1868" spc="37">
                <a:solidFill>
                  <a:srgbClr val="1A1A1A"/>
                </a:solidFill>
                <a:latin typeface="Montserrat"/>
              </a:rPr>
              <a:t>images, vidéos, illustrations, etc…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993394" y="4403061"/>
            <a:ext cx="362568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81">
                <a:solidFill>
                  <a:srgbClr val="1A1A1A"/>
                </a:solidFill>
                <a:latin typeface="Anantason Ultra-Bold"/>
              </a:rPr>
              <a:t>ACHAT DE STOCK ÉVENTUEL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121344" y="9673039"/>
            <a:ext cx="5391745" cy="273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345439" indent="-172720" lvl="1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Inter Italics"/>
              </a:rPr>
              <a:t>par quel moyen votre message va-t’il être transmis 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52525"/>
            <a:ext cx="16230600" cy="848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Bold"/>
              </a:rPr>
              <a:t>ORGANISATION ET PRODUCTION   1/2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4815535"/>
            <a:ext cx="5065701" cy="3791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Aucun &gt; j’ai un script finalisé en interne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Accompagnement &gt; mise en forme plus professionnelle sur la base d’un pré-script réalisé en interne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Intégral &gt; documentation, rédaction, scénarisation souhaitée</a:t>
            </a:r>
          </a:p>
          <a:p>
            <a:pPr algn="l" marL="0" indent="0" lvl="0">
              <a:lnSpc>
                <a:spcPts val="3001"/>
              </a:lnSpc>
              <a:spcBef>
                <a:spcPct val="0"/>
              </a:spcBef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3264832"/>
            <a:ext cx="3701788" cy="929260"/>
            <a:chOff x="0" y="0"/>
            <a:chExt cx="2233871" cy="56076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33871" cy="560769"/>
            </a:xfrm>
            <a:custGeom>
              <a:avLst/>
              <a:gdLst/>
              <a:ahLst/>
              <a:cxnLst/>
              <a:rect r="r" b="b" t="t" l="l"/>
              <a:pathLst>
                <a:path h="560769" w="2233871">
                  <a:moveTo>
                    <a:pt x="2030671" y="0"/>
                  </a:moveTo>
                  <a:cubicBezTo>
                    <a:pt x="2142895" y="0"/>
                    <a:pt x="2233871" y="125532"/>
                    <a:pt x="2233871" y="280384"/>
                  </a:cubicBezTo>
                  <a:cubicBezTo>
                    <a:pt x="2233871" y="435236"/>
                    <a:pt x="2142895" y="560769"/>
                    <a:pt x="2030671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233871" cy="608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Rédaction : Le rôle de votre prestataire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178936" y="3264832"/>
            <a:ext cx="3930129" cy="929260"/>
            <a:chOff x="0" y="0"/>
            <a:chExt cx="2371665" cy="56076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71665" cy="560769"/>
            </a:xfrm>
            <a:custGeom>
              <a:avLst/>
              <a:gdLst/>
              <a:ahLst/>
              <a:cxnLst/>
              <a:rect r="r" b="b" t="t" l="l"/>
              <a:pathLst>
                <a:path h="560769" w="2371665">
                  <a:moveTo>
                    <a:pt x="2168465" y="0"/>
                  </a:moveTo>
                  <a:cubicBezTo>
                    <a:pt x="2280689" y="0"/>
                    <a:pt x="2371665" y="125532"/>
                    <a:pt x="2371665" y="280384"/>
                  </a:cubicBezTo>
                  <a:cubicBezTo>
                    <a:pt x="2371665" y="435236"/>
                    <a:pt x="2280689" y="560769"/>
                    <a:pt x="2168465" y="560769"/>
                  </a:cubicBezTo>
                  <a:lnTo>
                    <a:pt x="203200" y="560769"/>
                  </a:lnTo>
                  <a:cubicBezTo>
                    <a:pt x="90976" y="560769"/>
                    <a:pt x="0" y="435236"/>
                    <a:pt x="0" y="280384"/>
                  </a:cubicBezTo>
                  <a:cubicBezTo>
                    <a:pt x="0" y="125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371665" cy="608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Tournage : estimez vos besoins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178936" y="4826018"/>
            <a:ext cx="10274502" cy="3791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Préparation particulière ? 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Repérages nécessaires dû à certaines complexités ?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Besoin d’un casting (comédien.ne, voix off ) ?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Estimation du nombre de jours de tournage (différents lieux, contraintes d'organisation…)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Matériel souhaité (drône, prompteur, nombre de camera…)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Contenu du tournage : Interviews, plans d’illustrations, plans travaillés (incrustation, sujets précis…)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Défraiements (Transport / hébergement) particulier </a:t>
            </a:r>
          </a:p>
          <a:p>
            <a:pPr algn="l" marL="0" indent="0" lvl="0">
              <a:lnSpc>
                <a:spcPts val="300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EFEE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52525"/>
            <a:ext cx="16230600" cy="848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99"/>
              </a:lnSpc>
            </a:pPr>
            <a:r>
              <a:rPr lang="en-US" sz="6399">
                <a:solidFill>
                  <a:srgbClr val="121212"/>
                </a:solidFill>
                <a:latin typeface="Anantason Bold"/>
              </a:rPr>
              <a:t>ORGANISATION ET PRODUCTION   2/2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4774018"/>
            <a:ext cx="6539535" cy="188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Besoin d’animation / motion design ?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Habillage (intro, outro, transition) ?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Effets spéciaux éventuels, utilisation de captures d’écrans vidéo, site internet ?</a:t>
            </a:r>
          </a:p>
          <a:p>
            <a:pPr algn="l" marL="0" indent="0" lvl="0">
              <a:lnSpc>
                <a:spcPts val="3001"/>
              </a:lnSpc>
              <a:spcBef>
                <a:spcPct val="0"/>
              </a:spcBef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3351219"/>
            <a:ext cx="5611545" cy="673453"/>
            <a:chOff x="0" y="0"/>
            <a:chExt cx="3386328" cy="40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386328" cy="406400"/>
            </a:xfrm>
            <a:custGeom>
              <a:avLst/>
              <a:gdLst/>
              <a:ahLst/>
              <a:cxnLst/>
              <a:rect r="r" b="b" t="t" l="l"/>
              <a:pathLst>
                <a:path h="406400" w="3386328">
                  <a:moveTo>
                    <a:pt x="3183128" y="0"/>
                  </a:moveTo>
                  <a:cubicBezTo>
                    <a:pt x="3295352" y="0"/>
                    <a:pt x="3386328" y="90976"/>
                    <a:pt x="3386328" y="203200"/>
                  </a:cubicBezTo>
                  <a:cubicBezTo>
                    <a:pt x="3386328" y="315424"/>
                    <a:pt x="3295352" y="406400"/>
                    <a:pt x="31831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3386328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Montage et post-production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190172" y="4774018"/>
            <a:ext cx="4110822" cy="188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Date de proposition artistique ou devis :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Date de tournage :</a:t>
            </a:r>
          </a:p>
          <a:p>
            <a:pPr marL="446874" indent="-223437" lvl="1">
              <a:lnSpc>
                <a:spcPts val="3001"/>
              </a:lnSpc>
              <a:buFont typeface="Arial"/>
              <a:buChar char="•"/>
            </a:pPr>
            <a:r>
              <a:rPr lang="en-US" sz="2069" spc="89">
                <a:solidFill>
                  <a:srgbClr val="000000"/>
                </a:solidFill>
                <a:latin typeface="Montserrat"/>
              </a:rPr>
              <a:t>Date de livraison :</a:t>
            </a:r>
          </a:p>
          <a:p>
            <a:pPr algn="l" marL="0" indent="0" lvl="0">
              <a:lnSpc>
                <a:spcPts val="3001"/>
              </a:lnSpc>
              <a:spcBef>
                <a:spcPct val="0"/>
              </a:spcBef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10190172" y="3351219"/>
            <a:ext cx="5611545" cy="673453"/>
            <a:chOff x="0" y="0"/>
            <a:chExt cx="3386328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86328" cy="406400"/>
            </a:xfrm>
            <a:custGeom>
              <a:avLst/>
              <a:gdLst/>
              <a:ahLst/>
              <a:cxnLst/>
              <a:rect r="r" b="b" t="t" l="l"/>
              <a:pathLst>
                <a:path h="406400" w="3386328">
                  <a:moveTo>
                    <a:pt x="3183128" y="0"/>
                  </a:moveTo>
                  <a:cubicBezTo>
                    <a:pt x="3295352" y="0"/>
                    <a:pt x="3386328" y="90976"/>
                    <a:pt x="3386328" y="203200"/>
                  </a:cubicBezTo>
                  <a:cubicBezTo>
                    <a:pt x="3386328" y="315424"/>
                    <a:pt x="3295352" y="406400"/>
                    <a:pt x="31831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F0EA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3386328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01"/>
                </a:lnSpc>
                <a:spcBef>
                  <a:spcPct val="0"/>
                </a:spcBef>
              </a:pPr>
              <a:r>
                <a:rPr lang="en-US" sz="2069" spc="89">
                  <a:solidFill>
                    <a:srgbClr val="000000"/>
                  </a:solidFill>
                  <a:latin typeface="Montserrat Bold"/>
                </a:rPr>
                <a:t>Délais prévus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DAFpMBp9t_E</dc:identifier>
  <dcterms:modified xsi:type="dcterms:W3CDTF">2011-08-01T06:04:30Z</dcterms:modified>
  <cp:revision>1</cp:revision>
  <dc:title>Modèle de brief corporate</dc:title>
</cp:coreProperties>
</file>