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nantason Bold" pitchFamily="2" charset="-34"/>
      <p:regular r:id="rId14"/>
      <p:bold r:id="rId15"/>
    </p:embeddedFont>
    <p:embeddedFont>
      <p:font typeface="Anantason Ultra-Bold" pitchFamily="2" charset="-34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nter" panose="020B0502030000000004" pitchFamily="34" charset="0"/>
      <p:regular r:id="rId22"/>
      <p:bold r:id="rId23"/>
      <p:italic r:id="rId24"/>
      <p:boldItalic r:id="rId25"/>
    </p:embeddedFont>
    <p:embeddedFont>
      <p:font typeface="Inter Italics" panose="020B0502030000000004" pitchFamily="34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Bold" pitchFamily="2" charset="77"/>
      <p:regular r:id="rId34"/>
      <p:bold r:id="rId35"/>
    </p:embeddedFont>
    <p:embeddedFont>
      <p:font typeface="Montserrat Italics" pitchFamily="2" charset="77"/>
      <p:regular r:id="rId36"/>
      <p:italic r:id="rId37"/>
    </p:embeddedFont>
    <p:embeddedFont>
      <p:font typeface="Montserrat Medium" panose="020F0502020204030204" pitchFamily="34" charset="0"/>
      <p:regular r:id="rId38"/>
      <p:italic r:id="rId39"/>
    </p:embeddedFont>
    <p:embeddedFont>
      <p:font typeface="Montserrat Semi-Bold" pitchFamily="2" charset="77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6" autoAdjust="0"/>
  </p:normalViewPr>
  <p:slideViewPr>
    <p:cSldViewPr>
      <p:cViewPr varScale="1">
        <p:scale>
          <a:sx n="80" d="100"/>
          <a:sy n="80" d="100"/>
        </p:scale>
        <p:origin x="28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8132" y="1810908"/>
            <a:ext cx="6310603" cy="6528499"/>
            <a:chOff x="0" y="0"/>
            <a:chExt cx="8414137" cy="870466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799" r="17799"/>
            <a:stretch>
              <a:fillRect/>
            </a:stretch>
          </p:blipFill>
          <p:spPr>
            <a:xfrm>
              <a:off x="0" y="0"/>
              <a:ext cx="8414137" cy="8704665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818132" y="611927"/>
            <a:ext cx="460392" cy="532444"/>
          </a:xfrm>
          <a:custGeom>
            <a:avLst/>
            <a:gdLst/>
            <a:ahLst/>
            <a:cxnLst/>
            <a:rect l="l" t="t" r="r" b="b"/>
            <a:pathLst>
              <a:path w="460392" h="532444">
                <a:moveTo>
                  <a:pt x="0" y="0"/>
                </a:moveTo>
                <a:lnTo>
                  <a:pt x="460393" y="0"/>
                </a:lnTo>
                <a:lnTo>
                  <a:pt x="460393" y="532443"/>
                </a:lnTo>
                <a:lnTo>
                  <a:pt x="0" y="53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67622" y="689497"/>
            <a:ext cx="12977190" cy="33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28"/>
              </a:lnSpc>
              <a:spcBef>
                <a:spcPct val="0"/>
              </a:spcBef>
            </a:pPr>
            <a:r>
              <a:rPr lang="en-US" sz="2020">
                <a:solidFill>
                  <a:srgbClr val="000000"/>
                </a:solidFill>
                <a:latin typeface="Montserrat Semi-Bold"/>
              </a:rPr>
              <a:t>TEMPLATE PROPOSED BY SKEEM.IO / PLATFORM FOR VIDEO PRODUCTION MANAGEMENT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25044" y="2191908"/>
            <a:ext cx="8634256" cy="482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24"/>
              </a:lnSpc>
            </a:pPr>
            <a:r>
              <a:rPr lang="en-US" sz="11100" spc="-310">
                <a:solidFill>
                  <a:srgbClr val="121212"/>
                </a:solidFill>
                <a:latin typeface="Anantason Ultra-Bold"/>
              </a:rPr>
              <a:t>CORPORATE VIDEO</a:t>
            </a:r>
          </a:p>
          <a:p>
            <a:pPr marL="0" lvl="0" indent="0" algn="l">
              <a:lnSpc>
                <a:spcPts val="16800"/>
              </a:lnSpc>
            </a:pPr>
            <a:r>
              <a:rPr lang="en-US" sz="20000" spc="-560">
                <a:solidFill>
                  <a:srgbClr val="121212"/>
                </a:solidFill>
                <a:latin typeface="Anantason Ultra-Bold"/>
              </a:rPr>
              <a:t>BRIEF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25044" y="7630678"/>
            <a:ext cx="2968036" cy="33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069">
                <a:solidFill>
                  <a:srgbClr val="000000"/>
                </a:solidFill>
                <a:latin typeface="Montserrat Semi-Bold"/>
              </a:rPr>
              <a:t>Company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25044" y="8001456"/>
            <a:ext cx="2627393" cy="337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069">
                <a:solidFill>
                  <a:srgbClr val="000000"/>
                </a:solidFill>
                <a:latin typeface="Montserrat Italics"/>
              </a:rPr>
              <a:t>Company name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88226" y="8001456"/>
            <a:ext cx="2487818" cy="33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069">
                <a:solidFill>
                  <a:srgbClr val="000000"/>
                </a:solidFill>
                <a:latin typeface="Montserrat"/>
              </a:rPr>
              <a:t>Video name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88226" y="7630678"/>
            <a:ext cx="2968036" cy="33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97"/>
              </a:lnSpc>
              <a:spcBef>
                <a:spcPct val="0"/>
              </a:spcBef>
            </a:pPr>
            <a:r>
              <a:rPr lang="en-US" sz="2069">
                <a:solidFill>
                  <a:srgbClr val="000000"/>
                </a:solidFill>
                <a:latin typeface="Montserrat Semi-Bold"/>
              </a:rPr>
              <a:t>Video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55975" y="9720484"/>
            <a:ext cx="1406649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Inter"/>
              </a:rPr>
              <a:t>www.skeem.io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287" y="2673038"/>
            <a:ext cx="2946352" cy="3598814"/>
            <a:chOff x="0" y="0"/>
            <a:chExt cx="3928469" cy="47984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727" r="22727"/>
            <a:stretch>
              <a:fillRect/>
            </a:stretch>
          </p:blipFill>
          <p:spPr>
            <a:xfrm>
              <a:off x="0" y="0"/>
              <a:ext cx="3928469" cy="47984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326003" y="3279208"/>
            <a:ext cx="2946352" cy="2992644"/>
            <a:chOff x="0" y="0"/>
            <a:chExt cx="3928469" cy="399019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7202" r="17202"/>
            <a:stretch>
              <a:fillRect/>
            </a:stretch>
          </p:blipFill>
          <p:spPr>
            <a:xfrm>
              <a:off x="0" y="0"/>
              <a:ext cx="3928469" cy="399019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84870" y="6444763"/>
            <a:ext cx="3838769" cy="3514624"/>
            <a:chOff x="0" y="0"/>
            <a:chExt cx="5118359" cy="468616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9041" r="9041"/>
            <a:stretch>
              <a:fillRect/>
            </a:stretch>
          </p:blipFill>
          <p:spPr>
            <a:xfrm>
              <a:off x="0" y="0"/>
              <a:ext cx="5118359" cy="468616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326003" y="6444763"/>
            <a:ext cx="2946352" cy="4170179"/>
            <a:chOff x="0" y="0"/>
            <a:chExt cx="3928469" cy="556023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30128" r="30128"/>
            <a:stretch>
              <a:fillRect/>
            </a:stretch>
          </p:blipFill>
          <p:spPr>
            <a:xfrm>
              <a:off x="0" y="0"/>
              <a:ext cx="3928469" cy="556023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28700" y="1152525"/>
            <a:ext cx="7322395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BENCHMARKS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42393" y="1949958"/>
            <a:ext cx="8994083" cy="341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1"/>
              </a:lnSpc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Do you have any reference videos to make your request better understood?</a:t>
            </a:r>
          </a:p>
          <a:p>
            <a:pPr>
              <a:lnSpc>
                <a:spcPts val="3001"/>
              </a:lnSpc>
            </a:pPr>
            <a:endParaRPr lang="en-US" sz="2069" spc="89">
              <a:solidFill>
                <a:srgbClr val="000000"/>
              </a:solidFill>
              <a:latin typeface="Montserrat"/>
            </a:endParaRP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A video that you have already made that can serve as a basis for discussion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A link to a video you've spotted and saved, from a competitor or elsewhere</a:t>
            </a:r>
          </a:p>
          <a:p>
            <a:pPr marL="446874" lvl="1" indent="-223437" algn="l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Videos produced by the service providers or creative teams you're calling 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351095" y="6271853"/>
            <a:ext cx="3864240" cy="638157"/>
            <a:chOff x="0" y="0"/>
            <a:chExt cx="246088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60880" cy="406400"/>
            </a:xfrm>
            <a:custGeom>
              <a:avLst/>
              <a:gdLst/>
              <a:ahLst/>
              <a:cxnLst/>
              <a:rect l="l" t="t" r="r" b="b"/>
              <a:pathLst>
                <a:path w="2460880" h="406400">
                  <a:moveTo>
                    <a:pt x="2257680" y="0"/>
                  </a:moveTo>
                  <a:cubicBezTo>
                    <a:pt x="2369904" y="0"/>
                    <a:pt x="2460880" y="90976"/>
                    <a:pt x="2460880" y="203200"/>
                  </a:cubicBezTo>
                  <a:cubicBezTo>
                    <a:pt x="2460880" y="315424"/>
                    <a:pt x="2369904" y="406400"/>
                    <a:pt x="225768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46088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Medium"/>
                </a:rPr>
                <a:t>Benchmarks 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51095" y="7187197"/>
            <a:ext cx="3864240" cy="582327"/>
            <a:chOff x="0" y="0"/>
            <a:chExt cx="2460880" cy="3708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60880" cy="370846"/>
            </a:xfrm>
            <a:custGeom>
              <a:avLst/>
              <a:gdLst/>
              <a:ahLst/>
              <a:cxnLst/>
              <a:rect l="l" t="t" r="r" b="b"/>
              <a:pathLst>
                <a:path w="2460880" h="370846">
                  <a:moveTo>
                    <a:pt x="2257680" y="0"/>
                  </a:moveTo>
                  <a:cubicBezTo>
                    <a:pt x="2369904" y="0"/>
                    <a:pt x="2460880" y="83017"/>
                    <a:pt x="2460880" y="185423"/>
                  </a:cubicBezTo>
                  <a:cubicBezTo>
                    <a:pt x="2460880" y="287829"/>
                    <a:pt x="2369904" y="370846"/>
                    <a:pt x="2257680" y="370846"/>
                  </a:cubicBezTo>
                  <a:lnTo>
                    <a:pt x="203200" y="370846"/>
                  </a:lnTo>
                  <a:cubicBezTo>
                    <a:pt x="90976" y="370846"/>
                    <a:pt x="0" y="287829"/>
                    <a:pt x="0" y="185423"/>
                  </a:cubicBezTo>
                  <a:cubicBezTo>
                    <a:pt x="0" y="830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460880" cy="418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Medium"/>
                </a:rPr>
                <a:t>Benchmarks 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51095" y="8049324"/>
            <a:ext cx="3864240" cy="582327"/>
            <a:chOff x="0" y="0"/>
            <a:chExt cx="2460880" cy="3708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60880" cy="370846"/>
            </a:xfrm>
            <a:custGeom>
              <a:avLst/>
              <a:gdLst/>
              <a:ahLst/>
              <a:cxnLst/>
              <a:rect l="l" t="t" r="r" b="b"/>
              <a:pathLst>
                <a:path w="2460880" h="370846">
                  <a:moveTo>
                    <a:pt x="2257680" y="0"/>
                  </a:moveTo>
                  <a:cubicBezTo>
                    <a:pt x="2369904" y="0"/>
                    <a:pt x="2460880" y="83017"/>
                    <a:pt x="2460880" y="185423"/>
                  </a:cubicBezTo>
                  <a:cubicBezTo>
                    <a:pt x="2460880" y="287829"/>
                    <a:pt x="2369904" y="370846"/>
                    <a:pt x="2257680" y="370846"/>
                  </a:cubicBezTo>
                  <a:lnTo>
                    <a:pt x="203200" y="370846"/>
                  </a:lnTo>
                  <a:cubicBezTo>
                    <a:pt x="90976" y="370846"/>
                    <a:pt x="0" y="287829"/>
                    <a:pt x="0" y="185423"/>
                  </a:cubicBezTo>
                  <a:cubicBezTo>
                    <a:pt x="0" y="830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460880" cy="418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Medium"/>
                </a:rPr>
                <a:t>Benchmarks 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351095" y="8911450"/>
            <a:ext cx="3864240" cy="582327"/>
            <a:chOff x="0" y="0"/>
            <a:chExt cx="2460880" cy="3708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60880" cy="370846"/>
            </a:xfrm>
            <a:custGeom>
              <a:avLst/>
              <a:gdLst/>
              <a:ahLst/>
              <a:cxnLst/>
              <a:rect l="l" t="t" r="r" b="b"/>
              <a:pathLst>
                <a:path w="2460880" h="370846">
                  <a:moveTo>
                    <a:pt x="2257680" y="0"/>
                  </a:moveTo>
                  <a:cubicBezTo>
                    <a:pt x="2369904" y="0"/>
                    <a:pt x="2460880" y="83017"/>
                    <a:pt x="2460880" y="185423"/>
                  </a:cubicBezTo>
                  <a:cubicBezTo>
                    <a:pt x="2460880" y="287829"/>
                    <a:pt x="2369904" y="370846"/>
                    <a:pt x="2257680" y="370846"/>
                  </a:cubicBezTo>
                  <a:lnTo>
                    <a:pt x="203200" y="370846"/>
                  </a:lnTo>
                  <a:cubicBezTo>
                    <a:pt x="90976" y="370846"/>
                    <a:pt x="0" y="287829"/>
                    <a:pt x="0" y="185423"/>
                  </a:cubicBezTo>
                  <a:cubicBezTo>
                    <a:pt x="0" y="8301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2460880" cy="418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Medium"/>
                </a:rPr>
                <a:t>Benchmarks 4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724016" y="6426956"/>
            <a:ext cx="4680876" cy="28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1"/>
              </a:lnSpc>
              <a:spcBef>
                <a:spcPct val="0"/>
              </a:spcBef>
            </a:pPr>
            <a:r>
              <a:rPr lang="en-US" sz="1669" spc="71">
                <a:solidFill>
                  <a:srgbClr val="000000"/>
                </a:solidFill>
                <a:latin typeface="Montserrat"/>
              </a:rPr>
              <a:t>benchamrk url to view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55600" y="7314370"/>
            <a:ext cx="4680876" cy="28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1"/>
              </a:lnSpc>
              <a:spcBef>
                <a:spcPct val="0"/>
              </a:spcBef>
            </a:pPr>
            <a:r>
              <a:rPr lang="en-US" sz="1669" spc="71">
                <a:solidFill>
                  <a:srgbClr val="000000"/>
                </a:solidFill>
                <a:latin typeface="Montserrat"/>
              </a:rPr>
              <a:t>benchamrk url to view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5600" y="8176496"/>
            <a:ext cx="4680876" cy="28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1"/>
              </a:lnSpc>
              <a:spcBef>
                <a:spcPct val="0"/>
              </a:spcBef>
            </a:pPr>
            <a:r>
              <a:rPr lang="en-US" sz="1669" spc="71">
                <a:solidFill>
                  <a:srgbClr val="000000"/>
                </a:solidFill>
                <a:latin typeface="Montserrat"/>
              </a:rPr>
              <a:t>benchamrk url to view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55600" y="9038622"/>
            <a:ext cx="4680876" cy="289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21"/>
              </a:lnSpc>
              <a:spcBef>
                <a:spcPct val="0"/>
              </a:spcBef>
            </a:pPr>
            <a:r>
              <a:rPr lang="en-US" sz="1669" spc="71">
                <a:solidFill>
                  <a:srgbClr val="000000"/>
                </a:solidFill>
                <a:latin typeface="Montserrat"/>
              </a:rPr>
              <a:t>benchamrk url to 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3848176"/>
            <a:ext cx="9651084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028700" y="3677164"/>
            <a:ext cx="342024" cy="34202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793680" y="3677164"/>
            <a:ext cx="342024" cy="34202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679784" y="3677164"/>
            <a:ext cx="342024" cy="34202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17519" y="4463421"/>
            <a:ext cx="3198276" cy="5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4"/>
              </a:lnSpc>
            </a:pPr>
            <a:r>
              <a:rPr lang="en-US" sz="3222" spc="-80">
                <a:solidFill>
                  <a:srgbClr val="121212"/>
                </a:solidFill>
                <a:latin typeface="Anantason Ultra-Bold"/>
              </a:rPr>
              <a:t>Brand book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7519" y="5172211"/>
            <a:ext cx="3634445" cy="90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2"/>
              </a:lnSpc>
              <a:spcBef>
                <a:spcPct val="0"/>
              </a:spcBef>
            </a:pPr>
            <a:r>
              <a:rPr lang="en-US" sz="1691" spc="72">
                <a:solidFill>
                  <a:srgbClr val="000000"/>
                </a:solidFill>
                <a:latin typeface="Montserrat"/>
              </a:rPr>
              <a:t>Your graphic charter / brand book and all its visual components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93680" y="4463421"/>
            <a:ext cx="3552252" cy="5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4"/>
              </a:lnSpc>
            </a:pPr>
            <a:r>
              <a:rPr lang="en-US" sz="3222" spc="-80">
                <a:solidFill>
                  <a:srgbClr val="121212"/>
                </a:solidFill>
                <a:latin typeface="Anantason Ultra-Bold"/>
              </a:rPr>
              <a:t>Past shoots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93680" y="5172211"/>
            <a:ext cx="3723264" cy="59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2"/>
              </a:lnSpc>
              <a:spcBef>
                <a:spcPct val="0"/>
              </a:spcBef>
            </a:pPr>
            <a:r>
              <a:rPr lang="en-US" sz="1691" spc="72">
                <a:solidFill>
                  <a:srgbClr val="000000"/>
                </a:solidFill>
                <a:latin typeface="Montserrat"/>
              </a:rPr>
              <a:t>In-house videos (archives, old footage)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79784" y="4463421"/>
            <a:ext cx="3198276" cy="5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4"/>
              </a:lnSpc>
            </a:pPr>
            <a:r>
              <a:rPr lang="en-US" sz="3222" spc="-80">
                <a:solidFill>
                  <a:srgbClr val="121212"/>
                </a:solidFill>
                <a:latin typeface="Anantason Ultra-Bold"/>
              </a:rPr>
              <a:t> Stock videos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79784" y="5172211"/>
            <a:ext cx="3723264" cy="90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2"/>
              </a:lnSpc>
              <a:spcBef>
                <a:spcPct val="0"/>
              </a:spcBef>
            </a:pPr>
            <a:r>
              <a:rPr lang="en-US" sz="1691" spc="72">
                <a:solidFill>
                  <a:srgbClr val="000000"/>
                </a:solidFill>
                <a:latin typeface="Montserrat"/>
              </a:rPr>
              <a:t>Previously purchased or available in other company departments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143000"/>
            <a:ext cx="9881628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400"/>
              </a:lnSpc>
            </a:pPr>
            <a:r>
              <a:rPr lang="en-US" sz="6400">
                <a:solidFill>
                  <a:srgbClr val="121212"/>
                </a:solidFill>
                <a:latin typeface="Anantason Ultra-Bold"/>
              </a:rPr>
              <a:t>AVAILABLE MATERIALS</a:t>
            </a:r>
          </a:p>
        </p:txBody>
      </p:sp>
      <p:sp>
        <p:nvSpPr>
          <p:cNvPr id="19" name="AutoShape 19"/>
          <p:cNvSpPr/>
          <p:nvPr/>
        </p:nvSpPr>
        <p:spPr>
          <a:xfrm>
            <a:off x="4409940" y="6950862"/>
            <a:ext cx="9651084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0" name="Group 20"/>
          <p:cNvGrpSpPr/>
          <p:nvPr/>
        </p:nvGrpSpPr>
        <p:grpSpPr>
          <a:xfrm>
            <a:off x="4409940" y="6779849"/>
            <a:ext cx="342024" cy="3420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74920" y="6779849"/>
            <a:ext cx="342024" cy="34202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061024" y="6779849"/>
            <a:ext cx="342024" cy="34202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21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498759" y="7566106"/>
            <a:ext cx="3198276" cy="5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4"/>
              </a:lnSpc>
            </a:pPr>
            <a:r>
              <a:rPr lang="en-US" sz="3222" spc="-80">
                <a:solidFill>
                  <a:srgbClr val="121212"/>
                </a:solidFill>
                <a:latin typeface="Anantason Ultra-Bold"/>
              </a:rPr>
              <a:t>Images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498759" y="8274896"/>
            <a:ext cx="2741595" cy="59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2"/>
              </a:lnSpc>
              <a:spcBef>
                <a:spcPct val="0"/>
              </a:spcBef>
            </a:pPr>
            <a:r>
              <a:rPr lang="en-US" sz="1691" spc="72">
                <a:solidFill>
                  <a:srgbClr val="000000"/>
                </a:solidFill>
                <a:latin typeface="Montserrat"/>
              </a:rPr>
              <a:t>Internal bank photos and images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74920" y="7566106"/>
            <a:ext cx="3198276" cy="5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4"/>
              </a:lnSpc>
            </a:pPr>
            <a:r>
              <a:rPr lang="en-US" sz="3222" spc="-80">
                <a:solidFill>
                  <a:srgbClr val="121212"/>
                </a:solidFill>
                <a:latin typeface="Anantason Ultra-Bold"/>
              </a:rPr>
              <a:t>Illustrations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174920" y="8274896"/>
            <a:ext cx="3198276" cy="59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2"/>
              </a:lnSpc>
              <a:spcBef>
                <a:spcPct val="0"/>
              </a:spcBef>
            </a:pPr>
            <a:r>
              <a:rPr lang="en-US" sz="1691" spc="72">
                <a:solidFill>
                  <a:srgbClr val="000000"/>
                </a:solidFill>
                <a:latin typeface="Montserrat"/>
              </a:rPr>
              <a:t>Illustrations, infographics, pictograms, useful logos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61024" y="7566106"/>
            <a:ext cx="3198276" cy="511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24"/>
              </a:lnSpc>
            </a:pPr>
            <a:r>
              <a:rPr lang="en-US" sz="3222" spc="-80">
                <a:solidFill>
                  <a:srgbClr val="121212"/>
                </a:solidFill>
                <a:latin typeface="Anantason Ultra-Bold"/>
              </a:rPr>
              <a:t>Audio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61024" y="8274896"/>
            <a:ext cx="3198276" cy="29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2"/>
              </a:lnSpc>
              <a:spcBef>
                <a:spcPct val="0"/>
              </a:spcBef>
            </a:pPr>
            <a:r>
              <a:rPr lang="en-US" sz="1691" spc="72">
                <a:solidFill>
                  <a:srgbClr val="000000"/>
                </a:solidFill>
                <a:latin typeface="Montserrat"/>
              </a:rPr>
              <a:t>Sound identities and music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225" y="0"/>
            <a:ext cx="17804949" cy="10287000"/>
            <a:chOff x="0" y="0"/>
            <a:chExt cx="468936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89370" cy="2709333"/>
            </a:xfrm>
            <a:custGeom>
              <a:avLst/>
              <a:gdLst/>
              <a:ahLst/>
              <a:cxnLst/>
              <a:rect l="l" t="t" r="r" b="b"/>
              <a:pathLst>
                <a:path w="4689370" h="2709333">
                  <a:moveTo>
                    <a:pt x="0" y="0"/>
                  </a:moveTo>
                  <a:lnTo>
                    <a:pt x="4689370" y="0"/>
                  </a:lnTo>
                  <a:lnTo>
                    <a:pt x="46893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8936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897985"/>
            <a:ext cx="16230600" cy="3685525"/>
            <a:chOff x="0" y="0"/>
            <a:chExt cx="21640800" cy="491403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11540" b="57669"/>
            <a:stretch>
              <a:fillRect/>
            </a:stretch>
          </p:blipFill>
          <p:spPr>
            <a:xfrm>
              <a:off x="0" y="0"/>
              <a:ext cx="21640800" cy="491403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4401070" y="8038417"/>
            <a:ext cx="9485859" cy="109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2"/>
              </a:lnSpc>
              <a:spcBef>
                <a:spcPct val="0"/>
              </a:spcBef>
            </a:pPr>
            <a:r>
              <a:rPr lang="en-US" sz="9324" spc="-261">
                <a:solidFill>
                  <a:srgbClr val="121212"/>
                </a:solidFill>
                <a:latin typeface="Anantason Ultra-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5400" y="1152525"/>
            <a:ext cx="16230600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Bold"/>
              </a:rPr>
              <a:t>ADDITIONAL INFORMATION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2766" y="2277799"/>
            <a:ext cx="14373814" cy="63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490" lvl="1" indent="-201745">
              <a:lnSpc>
                <a:spcPts val="2616"/>
              </a:lnSpc>
              <a:buFont typeface="Arial"/>
              <a:buChar char="•"/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Administrative information for a quote :</a:t>
            </a:r>
          </a:p>
          <a:p>
            <a:pPr marL="403490" lvl="1" indent="-201745">
              <a:lnSpc>
                <a:spcPts val="2616"/>
              </a:lnSpc>
              <a:buFont typeface="Arial"/>
              <a:buChar char="•"/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Other :</a:t>
            </a:r>
          </a:p>
        </p:txBody>
      </p:sp>
      <p:sp>
        <p:nvSpPr>
          <p:cNvPr id="10" name="Freeform 10"/>
          <p:cNvSpPr/>
          <p:nvPr/>
        </p:nvSpPr>
        <p:spPr>
          <a:xfrm>
            <a:off x="3455396" y="9515475"/>
            <a:ext cx="460392" cy="532444"/>
          </a:xfrm>
          <a:custGeom>
            <a:avLst/>
            <a:gdLst/>
            <a:ahLst/>
            <a:cxnLst/>
            <a:rect l="l" t="t" r="r" b="b"/>
            <a:pathLst>
              <a:path w="460392" h="532444">
                <a:moveTo>
                  <a:pt x="0" y="0"/>
                </a:moveTo>
                <a:lnTo>
                  <a:pt x="460392" y="0"/>
                </a:lnTo>
                <a:lnTo>
                  <a:pt x="460392" y="532444"/>
                </a:lnTo>
                <a:lnTo>
                  <a:pt x="0" y="532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080149" y="9593045"/>
            <a:ext cx="12977190" cy="339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8"/>
              </a:lnSpc>
              <a:spcBef>
                <a:spcPct val="0"/>
              </a:spcBef>
            </a:pPr>
            <a:r>
              <a:rPr lang="en-US" sz="2020">
                <a:solidFill>
                  <a:srgbClr val="000000"/>
                </a:solidFill>
                <a:latin typeface="Montserrat Semi-Bold"/>
              </a:rPr>
              <a:t>Template proposed by Skeem.io / Platform for video production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22287" y="0"/>
            <a:ext cx="10065713" cy="10287000"/>
            <a:chOff x="0" y="0"/>
            <a:chExt cx="1342095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8367" t="31531" r="36996"/>
            <a:stretch>
              <a:fillRect/>
            </a:stretch>
          </p:blipFill>
          <p:spPr>
            <a:xfrm>
              <a:off x="0" y="0"/>
              <a:ext cx="1342095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6420565" y="4913999"/>
            <a:ext cx="10838735" cy="3833672"/>
            <a:chOff x="0" y="0"/>
            <a:chExt cx="2854646" cy="1009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54646" cy="1009691"/>
            </a:xfrm>
            <a:custGeom>
              <a:avLst/>
              <a:gdLst/>
              <a:ahLst/>
              <a:cxnLst/>
              <a:rect l="l" t="t" r="r" b="b"/>
              <a:pathLst>
                <a:path w="2854646" h="1009691">
                  <a:moveTo>
                    <a:pt x="0" y="0"/>
                  </a:moveTo>
                  <a:lnTo>
                    <a:pt x="2854646" y="0"/>
                  </a:lnTo>
                  <a:lnTo>
                    <a:pt x="2854646" y="1009691"/>
                  </a:lnTo>
                  <a:lnTo>
                    <a:pt x="0" y="1009691"/>
                  </a:lnTo>
                  <a:close/>
                </a:path>
              </a:pathLst>
            </a:custGeom>
            <a:solidFill>
              <a:srgbClr val="EFEEE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854646" cy="1038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289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28225" y="4913999"/>
            <a:ext cx="16767038" cy="3833672"/>
            <a:chOff x="0" y="0"/>
            <a:chExt cx="4416010" cy="10096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16010" cy="1009691"/>
            </a:xfrm>
            <a:custGeom>
              <a:avLst/>
              <a:gdLst/>
              <a:ahLst/>
              <a:cxnLst/>
              <a:rect l="l" t="t" r="r" b="b"/>
              <a:pathLst>
                <a:path w="4416010" h="1009691">
                  <a:moveTo>
                    <a:pt x="0" y="0"/>
                  </a:moveTo>
                  <a:lnTo>
                    <a:pt x="4416010" y="0"/>
                  </a:lnTo>
                  <a:lnTo>
                    <a:pt x="4416010" y="1009691"/>
                  </a:lnTo>
                  <a:lnTo>
                    <a:pt x="0" y="10096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416010" cy="105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81085"/>
              </p:ext>
            </p:extLst>
          </p:nvPr>
        </p:nvGraphicFramePr>
        <p:xfrm>
          <a:off x="1028700" y="5143500"/>
          <a:ext cx="5649664" cy="3374671"/>
        </p:xfrm>
        <a:graphic>
          <a:graphicData uri="http://schemas.openxmlformats.org/drawingml/2006/table">
            <a:tbl>
              <a:tblPr/>
              <a:tblGrid>
                <a:gridCol w="129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722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u="none" strike="noStrike">
                          <a:solidFill>
                            <a:srgbClr val="000000"/>
                          </a:solidFill>
                          <a:latin typeface="Montserrat Bold"/>
                        </a:rPr>
                        <a:t>1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>
                          <a:solidFill>
                            <a:srgbClr val="000000"/>
                          </a:solidFill>
                          <a:latin typeface="Montserrat Bold"/>
                        </a:rPr>
                        <a:t>Contact details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u="none" strike="noStrike">
                          <a:solidFill>
                            <a:srgbClr val="000000"/>
                          </a:solidFill>
                          <a:latin typeface="Montserrat Bold"/>
                        </a:rPr>
                        <a:t>2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The company and its communications context</a:t>
                      </a:r>
                      <a:endParaRPr lang="en-US" sz="1100" dirty="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u="none" strike="noStrike">
                          <a:solidFill>
                            <a:srgbClr val="000000"/>
                          </a:solidFill>
                          <a:latin typeface="Montserrat Bold"/>
                        </a:rPr>
                        <a:t>3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97"/>
                        </a:lnSpc>
                        <a:defRPr/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The genesis of the project</a:t>
                      </a:r>
                      <a:endParaRPr lang="en-US" sz="1100" dirty="0"/>
                    </a:p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and the video's vocation</a:t>
                      </a:r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50369"/>
              </p:ext>
            </p:extLst>
          </p:nvPr>
        </p:nvGraphicFramePr>
        <p:xfrm>
          <a:off x="6678364" y="4987748"/>
          <a:ext cx="5161568" cy="3393902"/>
        </p:xfrm>
        <a:graphic>
          <a:graphicData uri="http://schemas.openxmlformats.org/drawingml/2006/table">
            <a:tbl>
              <a:tblPr/>
              <a:tblGrid>
                <a:gridCol w="129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87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u="none" strike="noStrike">
                          <a:solidFill>
                            <a:srgbClr val="000000"/>
                          </a:solidFill>
                          <a:latin typeface="Montserrat Bold"/>
                        </a:rPr>
                        <a:t>4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97"/>
                        </a:lnSpc>
                        <a:defRPr/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Targets and</a:t>
                      </a:r>
                      <a:endParaRPr lang="en-US" sz="1100" dirty="0"/>
                    </a:p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distribution channels</a:t>
                      </a:r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4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u="none" strike="noStrike">
                          <a:solidFill>
                            <a:srgbClr val="000000"/>
                          </a:solidFill>
                          <a:latin typeface="Montserrat Bold"/>
                        </a:rPr>
                        <a:t>5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>
                          <a:solidFill>
                            <a:srgbClr val="000000"/>
                          </a:solidFill>
                          <a:latin typeface="Montserrat Bold"/>
                        </a:rPr>
                        <a:t>Film ID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u="none" strike="noStrike">
                          <a:solidFill>
                            <a:srgbClr val="000000"/>
                          </a:solidFill>
                          <a:latin typeface="Montserrat Bold"/>
                        </a:rPr>
                        <a:t>6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97"/>
                        </a:lnSpc>
                        <a:defRPr/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Organization</a:t>
                      </a:r>
                      <a:endParaRPr lang="en-US" sz="1100" dirty="0"/>
                    </a:p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and production</a:t>
                      </a:r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1177287" y="3588146"/>
            <a:ext cx="6387178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9000">
                <a:solidFill>
                  <a:srgbClr val="121212"/>
                </a:solidFill>
                <a:latin typeface="Anantason Ultra-Bold"/>
              </a:rPr>
              <a:t>SUMMARY</a:t>
            </a:r>
          </a:p>
        </p:txBody>
      </p:sp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25937"/>
              </p:ext>
            </p:extLst>
          </p:nvPr>
        </p:nvGraphicFramePr>
        <p:xfrm>
          <a:off x="11839932" y="5289636"/>
          <a:ext cx="5000268" cy="2780509"/>
        </p:xfrm>
        <a:graphic>
          <a:graphicData uri="http://schemas.openxmlformats.org/drawingml/2006/table">
            <a:tbl>
              <a:tblPr/>
              <a:tblGrid>
                <a:gridCol w="1255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722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>
                          <a:solidFill>
                            <a:srgbClr val="000000"/>
                          </a:solidFill>
                          <a:latin typeface="Montserrat Bold"/>
                        </a:rPr>
                        <a:t>7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>
                          <a:solidFill>
                            <a:srgbClr val="000000"/>
                          </a:solidFill>
                          <a:latin typeface="Montserrat Bold"/>
                        </a:rPr>
                        <a:t>Benchmarks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45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>
                          <a:solidFill>
                            <a:srgbClr val="000000"/>
                          </a:solidFill>
                          <a:latin typeface="Montserrat Bold"/>
                        </a:rPr>
                        <a:t>8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>
                          <a:solidFill>
                            <a:srgbClr val="000000"/>
                          </a:solidFill>
                          <a:latin typeface="Montserrat Bold"/>
                        </a:rPr>
                        <a:t>Available materials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8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>
                          <a:solidFill>
                            <a:srgbClr val="000000"/>
                          </a:solidFill>
                          <a:latin typeface="Montserrat Bold"/>
                        </a:rPr>
                        <a:t>9</a:t>
                      </a:r>
                      <a:endParaRPr lang="en-US" sz="110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897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069" dirty="0">
                          <a:solidFill>
                            <a:srgbClr val="000000"/>
                          </a:solidFill>
                          <a:latin typeface="Montserrat Bold"/>
                        </a:rPr>
                        <a:t>Additional information</a:t>
                      </a:r>
                      <a:endParaRPr lang="en-US" sz="1100" dirty="0"/>
                    </a:p>
                  </a:txBody>
                  <a:tcPr marL="226721" marR="226721" marT="226721" marB="226721" anchor="ctr">
                    <a:lnL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3ED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14503" y="4810906"/>
            <a:ext cx="5246600" cy="954495"/>
            <a:chOff x="0" y="0"/>
            <a:chExt cx="2233871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3871" cy="406400"/>
            </a:xfrm>
            <a:custGeom>
              <a:avLst/>
              <a:gdLst/>
              <a:ahLst/>
              <a:cxnLst/>
              <a:rect l="l" t="t" r="r" b="b"/>
              <a:pathLst>
                <a:path w="2233871" h="406400">
                  <a:moveTo>
                    <a:pt x="2030671" y="0"/>
                  </a:moveTo>
                  <a:cubicBezTo>
                    <a:pt x="2142895" y="0"/>
                    <a:pt x="2233871" y="90976"/>
                    <a:pt x="2233871" y="203200"/>
                  </a:cubicBezTo>
                  <a:cubicBezTo>
                    <a:pt x="2233871" y="315424"/>
                    <a:pt x="2142895" y="406400"/>
                    <a:pt x="2030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3387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Last name / First name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14503" y="2564204"/>
            <a:ext cx="5246600" cy="954495"/>
            <a:chOff x="0" y="0"/>
            <a:chExt cx="2233871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33871" cy="406400"/>
            </a:xfrm>
            <a:custGeom>
              <a:avLst/>
              <a:gdLst/>
              <a:ahLst/>
              <a:cxnLst/>
              <a:rect l="l" t="t" r="r" b="b"/>
              <a:pathLst>
                <a:path w="2233871" h="406400">
                  <a:moveTo>
                    <a:pt x="2030671" y="0"/>
                  </a:moveTo>
                  <a:cubicBezTo>
                    <a:pt x="2142895" y="0"/>
                    <a:pt x="2233871" y="90976"/>
                    <a:pt x="2233871" y="203200"/>
                  </a:cubicBezTo>
                  <a:cubicBezTo>
                    <a:pt x="2233871" y="315424"/>
                    <a:pt x="2142895" y="406400"/>
                    <a:pt x="2030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3387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Company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14503" y="7580887"/>
            <a:ext cx="5246600" cy="954495"/>
            <a:chOff x="0" y="0"/>
            <a:chExt cx="2233871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33871" cy="406400"/>
            </a:xfrm>
            <a:custGeom>
              <a:avLst/>
              <a:gdLst/>
              <a:ahLst/>
              <a:cxnLst/>
              <a:rect l="l" t="t" r="r" b="b"/>
              <a:pathLst>
                <a:path w="2233871" h="406400">
                  <a:moveTo>
                    <a:pt x="2030671" y="0"/>
                  </a:moveTo>
                  <a:cubicBezTo>
                    <a:pt x="2142895" y="0"/>
                    <a:pt x="2233871" y="90976"/>
                    <a:pt x="2233871" y="203200"/>
                  </a:cubicBezTo>
                  <a:cubicBezTo>
                    <a:pt x="2233871" y="315424"/>
                    <a:pt x="2142895" y="406400"/>
                    <a:pt x="2030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23387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Email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2291775" y="3299969"/>
            <a:ext cx="4911859" cy="5018502"/>
          </a:xfrm>
          <a:custGeom>
            <a:avLst/>
            <a:gdLst/>
            <a:ahLst/>
            <a:cxnLst/>
            <a:rect l="l" t="t" r="r" b="b"/>
            <a:pathLst>
              <a:path w="4911859" h="5018502">
                <a:moveTo>
                  <a:pt x="0" y="0"/>
                </a:moveTo>
                <a:lnTo>
                  <a:pt x="4911859" y="0"/>
                </a:lnTo>
                <a:lnTo>
                  <a:pt x="4911859" y="5018502"/>
                </a:lnTo>
                <a:lnTo>
                  <a:pt x="0" y="5018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152525"/>
            <a:ext cx="8738866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CONTACT DETAILS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23950" y="5861956"/>
            <a:ext cx="4427704" cy="42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1"/>
              </a:lnSpc>
              <a:spcBef>
                <a:spcPct val="0"/>
              </a:spcBef>
            </a:pPr>
            <a:r>
              <a:rPr lang="en-US" sz="2366" spc="101">
                <a:solidFill>
                  <a:srgbClr val="000000"/>
                </a:solidFill>
                <a:latin typeface="Montserrat"/>
              </a:rPr>
              <a:t>Job / role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23950" y="8630706"/>
            <a:ext cx="4427704" cy="423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1"/>
              </a:lnSpc>
              <a:spcBef>
                <a:spcPct val="0"/>
              </a:spcBef>
            </a:pPr>
            <a:r>
              <a:rPr lang="en-US" sz="2366" spc="101">
                <a:solidFill>
                  <a:srgbClr val="000000"/>
                </a:solidFill>
                <a:latin typeface="Montserrat"/>
              </a:rPr>
              <a:t>Phone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50860" y="0"/>
            <a:ext cx="8537140" cy="10287000"/>
          </a:xfrm>
          <a:prstGeom prst="rect">
            <a:avLst/>
          </a:prstGeom>
          <a:solidFill>
            <a:srgbClr val="E6E3D7"/>
          </a:solidFill>
        </p:spPr>
      </p:sp>
      <p:sp>
        <p:nvSpPr>
          <p:cNvPr id="3" name="AutoShape 3"/>
          <p:cNvSpPr/>
          <p:nvPr/>
        </p:nvSpPr>
        <p:spPr>
          <a:xfrm>
            <a:off x="479024" y="297708"/>
            <a:ext cx="17808976" cy="3027707"/>
          </a:xfrm>
          <a:prstGeom prst="rect">
            <a:avLst/>
          </a:prstGeom>
          <a:solidFill>
            <a:srgbClr val="E6E3D7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152525"/>
            <a:ext cx="16185542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THE COMPANY AND ITS COMMUNICATIONS CONTEXT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101079"/>
            <a:ext cx="7667572" cy="215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6"/>
              </a:lnSpc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</a:t>
            </a:r>
          </a:p>
          <a:p>
            <a:pPr>
              <a:lnSpc>
                <a:spcPts val="2886"/>
              </a:lnSpc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 Your text in a few sentences.</a:t>
            </a:r>
          </a:p>
          <a:p>
            <a:pPr marL="0" lvl="0" indent="0">
              <a:lnSpc>
                <a:spcPts val="2886"/>
              </a:lnSpc>
              <a:spcBef>
                <a:spcPct val="0"/>
              </a:spcBef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text in a few sentences.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64786" y="5142596"/>
            <a:ext cx="7553755" cy="396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6"/>
              </a:lnSpc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 Your text in a few sentences. Your text in a few sentences. Your text in a few sentences.</a:t>
            </a:r>
          </a:p>
          <a:p>
            <a:pPr>
              <a:lnSpc>
                <a:spcPts val="2886"/>
              </a:lnSpc>
            </a:pPr>
            <a:endParaRPr lang="en-US" sz="1990" spc="85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886"/>
              </a:lnSpc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</a:t>
            </a:r>
          </a:p>
          <a:p>
            <a:pPr>
              <a:lnSpc>
                <a:spcPts val="2886"/>
              </a:lnSpc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 Your text in a few sentences.</a:t>
            </a:r>
          </a:p>
          <a:p>
            <a:pPr marL="0" lvl="0" indent="0">
              <a:lnSpc>
                <a:spcPts val="2886"/>
              </a:lnSpc>
              <a:spcBef>
                <a:spcPct val="0"/>
              </a:spcBef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text in a few sentences.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3878527"/>
            <a:ext cx="6358841" cy="673453"/>
            <a:chOff x="0" y="0"/>
            <a:chExt cx="3837289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37289" cy="406400"/>
            </a:xfrm>
            <a:custGeom>
              <a:avLst/>
              <a:gdLst/>
              <a:ahLst/>
              <a:cxnLst/>
              <a:rect l="l" t="t" r="r" b="b"/>
              <a:pathLst>
                <a:path w="3837289" h="406400">
                  <a:moveTo>
                    <a:pt x="3634089" y="0"/>
                  </a:moveTo>
                  <a:cubicBezTo>
                    <a:pt x="3746313" y="0"/>
                    <a:pt x="3837289" y="90976"/>
                    <a:pt x="3837289" y="203200"/>
                  </a:cubicBezTo>
                  <a:cubicBezTo>
                    <a:pt x="3837289" y="315424"/>
                    <a:pt x="3746313" y="406400"/>
                    <a:pt x="36340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83728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Company history and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564786" y="3601640"/>
            <a:ext cx="6649457" cy="929260"/>
            <a:chOff x="0" y="0"/>
            <a:chExt cx="4012663" cy="5607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12663" cy="560769"/>
            </a:xfrm>
            <a:custGeom>
              <a:avLst/>
              <a:gdLst/>
              <a:ahLst/>
              <a:cxnLst/>
              <a:rect l="l" t="t" r="r" b="b"/>
              <a:pathLst>
                <a:path w="4012663" h="560769">
                  <a:moveTo>
                    <a:pt x="3809463" y="0"/>
                  </a:moveTo>
                  <a:cubicBezTo>
                    <a:pt x="3921687" y="0"/>
                    <a:pt x="4012663" y="125532"/>
                    <a:pt x="4012663" y="280384"/>
                  </a:cubicBezTo>
                  <a:cubicBezTo>
                    <a:pt x="4012663" y="435236"/>
                    <a:pt x="3921687" y="560769"/>
                    <a:pt x="3809463" y="560769"/>
                  </a:cubicBezTo>
                  <a:lnTo>
                    <a:pt x="203200" y="560769"/>
                  </a:lnTo>
                  <a:cubicBezTo>
                    <a:pt x="90976" y="560769"/>
                    <a:pt x="0" y="435236"/>
                    <a:pt x="0" y="280384"/>
                  </a:cubicBezTo>
                  <a:cubicBezTo>
                    <a:pt x="0" y="1255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E3D7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012663" cy="608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1"/>
                </a:lnSpc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History and habits</a:t>
              </a:r>
            </a:p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in digital communication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52525"/>
            <a:ext cx="16230600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THE GENESIS OF THE PROJECT</a:t>
            </a:r>
          </a:p>
          <a:p>
            <a:pPr marL="0" lvl="0" indent="0" algn="l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and the video's vocation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85392"/>
            <a:ext cx="5065701" cy="302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1"/>
              </a:lnSpc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</a:t>
            </a:r>
          </a:p>
          <a:p>
            <a:pPr>
              <a:lnSpc>
                <a:spcPts val="3001"/>
              </a:lnSpc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 Your text in a few sentences.</a:t>
            </a:r>
          </a:p>
          <a:p>
            <a:pPr marL="0" lvl="0" indent="0" algn="l">
              <a:lnSpc>
                <a:spcPts val="3001"/>
              </a:lnSpc>
              <a:spcBef>
                <a:spcPct val="0"/>
              </a:spcBef>
            </a:pPr>
            <a:endParaRPr lang="en-US" sz="2069" spc="89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28700" y="3534689"/>
            <a:ext cx="3701788" cy="673453"/>
            <a:chOff x="0" y="0"/>
            <a:chExt cx="223387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33871" cy="406400"/>
            </a:xfrm>
            <a:custGeom>
              <a:avLst/>
              <a:gdLst/>
              <a:ahLst/>
              <a:cxnLst/>
              <a:rect l="l" t="t" r="r" b="b"/>
              <a:pathLst>
                <a:path w="2233871" h="406400">
                  <a:moveTo>
                    <a:pt x="2030671" y="0"/>
                  </a:moveTo>
                  <a:cubicBezTo>
                    <a:pt x="2142895" y="0"/>
                    <a:pt x="2233871" y="90976"/>
                    <a:pt x="2233871" y="203200"/>
                  </a:cubicBezTo>
                  <a:cubicBezTo>
                    <a:pt x="2233871" y="315424"/>
                    <a:pt x="2142895" y="406400"/>
                    <a:pt x="2030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3387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Business needs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27040" y="3534689"/>
            <a:ext cx="3701788" cy="929260"/>
            <a:chOff x="0" y="0"/>
            <a:chExt cx="2233871" cy="5607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33871" cy="560769"/>
            </a:xfrm>
            <a:custGeom>
              <a:avLst/>
              <a:gdLst/>
              <a:ahLst/>
              <a:cxnLst/>
              <a:rect l="l" t="t" r="r" b="b"/>
              <a:pathLst>
                <a:path w="2233871" h="560769">
                  <a:moveTo>
                    <a:pt x="2030671" y="0"/>
                  </a:moveTo>
                  <a:cubicBezTo>
                    <a:pt x="2142895" y="0"/>
                    <a:pt x="2233871" y="125532"/>
                    <a:pt x="2233871" y="280384"/>
                  </a:cubicBezTo>
                  <a:cubicBezTo>
                    <a:pt x="2233871" y="435236"/>
                    <a:pt x="2142895" y="560769"/>
                    <a:pt x="2030671" y="560769"/>
                  </a:cubicBezTo>
                  <a:lnTo>
                    <a:pt x="203200" y="560769"/>
                  </a:lnTo>
                  <a:cubicBezTo>
                    <a:pt x="90976" y="560769"/>
                    <a:pt x="0" y="435236"/>
                    <a:pt x="0" y="280384"/>
                  </a:cubicBezTo>
                  <a:cubicBezTo>
                    <a:pt x="0" y="1255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233871" cy="608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Video's primary vocation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557512" y="3534689"/>
            <a:ext cx="3701788" cy="673453"/>
            <a:chOff x="0" y="0"/>
            <a:chExt cx="2233871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33871" cy="406400"/>
            </a:xfrm>
            <a:custGeom>
              <a:avLst/>
              <a:gdLst/>
              <a:ahLst/>
              <a:cxnLst/>
              <a:rect l="l" t="t" r="r" b="b"/>
              <a:pathLst>
                <a:path w="2233871" h="406400">
                  <a:moveTo>
                    <a:pt x="2030671" y="0"/>
                  </a:moveTo>
                  <a:cubicBezTo>
                    <a:pt x="2142895" y="0"/>
                    <a:pt x="2233871" y="90976"/>
                    <a:pt x="2233871" y="203200"/>
                  </a:cubicBezTo>
                  <a:cubicBezTo>
                    <a:pt x="2233871" y="315424"/>
                    <a:pt x="2142895" y="406400"/>
                    <a:pt x="2030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23387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Secondary goals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11150" y="5085392"/>
            <a:ext cx="5065701" cy="302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1"/>
              </a:lnSpc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</a:t>
            </a:r>
          </a:p>
          <a:p>
            <a:pPr>
              <a:lnSpc>
                <a:spcPts val="3001"/>
              </a:lnSpc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 Your text in a few sentences.</a:t>
            </a:r>
          </a:p>
          <a:p>
            <a:pPr marL="0" lvl="0" indent="0" algn="l">
              <a:lnSpc>
                <a:spcPts val="3001"/>
              </a:lnSpc>
              <a:spcBef>
                <a:spcPct val="0"/>
              </a:spcBef>
            </a:pPr>
            <a:endParaRPr lang="en-US" sz="2069" spc="89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875556" y="5085392"/>
            <a:ext cx="5065701" cy="302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1"/>
              </a:lnSpc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</a:t>
            </a:r>
          </a:p>
          <a:p>
            <a:pPr>
              <a:lnSpc>
                <a:spcPts val="3001"/>
              </a:lnSpc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Your text in a few sentences. Your text in a few sentences. Your text in a few sentences. Your text in a few sentences.</a:t>
            </a:r>
          </a:p>
          <a:p>
            <a:pPr marL="0" lvl="0" indent="0" algn="l">
              <a:lnSpc>
                <a:spcPts val="3001"/>
              </a:lnSpc>
              <a:spcBef>
                <a:spcPct val="0"/>
              </a:spcBef>
            </a:pPr>
            <a:endParaRPr lang="en-US" sz="2069" spc="89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26683" y="0"/>
            <a:ext cx="6461317" cy="10287000"/>
          </a:xfrm>
          <a:prstGeom prst="rect">
            <a:avLst/>
          </a:prstGeom>
          <a:solidFill>
            <a:srgbClr val="E6E3D7"/>
          </a:solidFill>
        </p:spPr>
      </p:sp>
      <p:grpSp>
        <p:nvGrpSpPr>
          <p:cNvPr id="3" name="Group 3"/>
          <p:cNvGrpSpPr/>
          <p:nvPr/>
        </p:nvGrpSpPr>
        <p:grpSpPr>
          <a:xfrm>
            <a:off x="12602661" y="697902"/>
            <a:ext cx="5013152" cy="8891196"/>
            <a:chOff x="0" y="0"/>
            <a:chExt cx="6684202" cy="118549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6424" r="26424"/>
            <a:stretch>
              <a:fillRect/>
            </a:stretch>
          </p:blipFill>
          <p:spPr>
            <a:xfrm>
              <a:off x="0" y="0"/>
              <a:ext cx="6684202" cy="1185492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282734" y="-151989"/>
            <a:ext cx="665959" cy="11585306"/>
            <a:chOff x="0" y="0"/>
            <a:chExt cx="175397" cy="30512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397" cy="3051274"/>
            </a:xfrm>
            <a:custGeom>
              <a:avLst/>
              <a:gdLst/>
              <a:ahLst/>
              <a:cxnLst/>
              <a:rect l="l" t="t" r="r" b="b"/>
              <a:pathLst>
                <a:path w="175397" h="3051274">
                  <a:moveTo>
                    <a:pt x="0" y="0"/>
                  </a:moveTo>
                  <a:lnTo>
                    <a:pt x="175397" y="0"/>
                  </a:lnTo>
                  <a:lnTo>
                    <a:pt x="175397" y="3051274"/>
                  </a:lnTo>
                  <a:lnTo>
                    <a:pt x="0" y="3051274"/>
                  </a:lnTo>
                  <a:close/>
                </a:path>
              </a:pathLst>
            </a:custGeom>
            <a:solidFill>
              <a:srgbClr val="E6E3D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75397" cy="3079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28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152525"/>
            <a:ext cx="10605171" cy="16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TARGETS AND</a:t>
            </a:r>
          </a:p>
          <a:p>
            <a:pPr marL="0" lvl="0" indent="0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distribution channels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622217"/>
            <a:ext cx="9369747" cy="1070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6"/>
              </a:lnSpc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short text. Your short text. Your short text. Your short text.</a:t>
            </a:r>
          </a:p>
          <a:p>
            <a:pPr>
              <a:lnSpc>
                <a:spcPts val="2886"/>
              </a:lnSpc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short text. Your short text. Your short text. Your short text.</a:t>
            </a:r>
          </a:p>
          <a:p>
            <a:pPr marL="0" lvl="0" indent="0">
              <a:lnSpc>
                <a:spcPts val="2886"/>
              </a:lnSpc>
              <a:spcBef>
                <a:spcPct val="0"/>
              </a:spcBef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Your short text. Your short text. Your short text. Your short text.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3617722"/>
            <a:ext cx="3701788" cy="673453"/>
            <a:chOff x="0" y="0"/>
            <a:chExt cx="2233871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33871" cy="406400"/>
            </a:xfrm>
            <a:custGeom>
              <a:avLst/>
              <a:gdLst/>
              <a:ahLst/>
              <a:cxnLst/>
              <a:rect l="l" t="t" r="r" b="b"/>
              <a:pathLst>
                <a:path w="2233871" h="406400">
                  <a:moveTo>
                    <a:pt x="2030671" y="0"/>
                  </a:moveTo>
                  <a:cubicBezTo>
                    <a:pt x="2142895" y="0"/>
                    <a:pt x="2233871" y="90976"/>
                    <a:pt x="2233871" y="203200"/>
                  </a:cubicBezTo>
                  <a:cubicBezTo>
                    <a:pt x="2233871" y="315424"/>
                    <a:pt x="2142895" y="406400"/>
                    <a:pt x="2030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23387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Target(s)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6864054"/>
            <a:ext cx="3701788" cy="673453"/>
            <a:chOff x="0" y="0"/>
            <a:chExt cx="2233871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33871" cy="406400"/>
            </a:xfrm>
            <a:custGeom>
              <a:avLst/>
              <a:gdLst/>
              <a:ahLst/>
              <a:cxnLst/>
              <a:rect l="l" t="t" r="r" b="b"/>
              <a:pathLst>
                <a:path w="2233871" h="406400">
                  <a:moveTo>
                    <a:pt x="2030671" y="0"/>
                  </a:moveTo>
                  <a:cubicBezTo>
                    <a:pt x="2142895" y="0"/>
                    <a:pt x="2233871" y="90976"/>
                    <a:pt x="2233871" y="203200"/>
                  </a:cubicBezTo>
                  <a:cubicBezTo>
                    <a:pt x="2233871" y="315424"/>
                    <a:pt x="2142895" y="406400"/>
                    <a:pt x="203067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23387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Distribution channels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7870882"/>
            <a:ext cx="9369747" cy="708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86"/>
              </a:lnSpc>
              <a:spcBef>
                <a:spcPct val="0"/>
              </a:spcBef>
            </a:pPr>
            <a:r>
              <a:rPr lang="en-US" sz="1990" spc="85">
                <a:solidFill>
                  <a:srgbClr val="000000"/>
                </a:solidFill>
                <a:latin typeface="Montserrat"/>
              </a:rPr>
              <a:t>Examples: Website, on-site projection, social networks, Youtube, mooc platform...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3517637"/>
          </a:xfrm>
          <a:prstGeom prst="rect">
            <a:avLst/>
          </a:prstGeom>
          <a:solidFill>
            <a:srgbClr val="E6E3D7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152525"/>
            <a:ext cx="7723401" cy="848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Ultra-Bold"/>
              </a:rPr>
              <a:t>FILM ID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028854"/>
            <a:ext cx="2998305" cy="130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Live action / motion design / 2D animation / 3D animation / mix / Virtual Reality...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245899"/>
            <a:ext cx="3272791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REQUIRED STYLE (TECHNIQUE)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58680" y="5028854"/>
            <a:ext cx="2998305" cy="97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XX minutes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A single video?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Several formats?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65909" y="4403061"/>
            <a:ext cx="327279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EXPECTED DURATION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76037" y="5028854"/>
            <a:ext cx="2998305" cy="97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Voice-over / text / voice-over and text / only through images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77604" y="4403061"/>
            <a:ext cx="327279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STORYTELLING*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850394" y="370533"/>
            <a:ext cx="4684958" cy="2776572"/>
            <a:chOff x="0" y="0"/>
            <a:chExt cx="6246611" cy="370209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t="5606" b="5606"/>
            <a:stretch>
              <a:fillRect/>
            </a:stretch>
          </p:blipFill>
          <p:spPr>
            <a:xfrm>
              <a:off x="0" y="0"/>
              <a:ext cx="6246611" cy="3702096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4805630" y="7329560"/>
            <a:ext cx="2998305" cy="64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English, Spanish,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French, Chinese...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76380" y="6891215"/>
            <a:ext cx="327279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LANGUAGE(S)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325953"/>
            <a:ext cx="6219427" cy="2619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What happens in your video? Sum it up in a few lines.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What happens in your video? Sum it up in a few lines.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What's happening in your video? Sum it up in a few lines.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What's happening in your video? Sum it up in a few lines.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857323"/>
            <a:ext cx="327279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SUBJECT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83750" y="7329750"/>
            <a:ext cx="2998305" cy="64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Yes / No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In which languages?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83750" y="6891215"/>
            <a:ext cx="327279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SUBTITLES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518490" y="7329750"/>
            <a:ext cx="2998305" cy="64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Illustration (stock)</a:t>
            </a:r>
          </a:p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or original music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518490" y="6891215"/>
            <a:ext cx="327279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MUSIC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93394" y="5028854"/>
            <a:ext cx="2998305" cy="64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sz="1868" spc="37">
                <a:solidFill>
                  <a:srgbClr val="1A1A1A"/>
                </a:solidFill>
                <a:latin typeface="Montserrat"/>
              </a:rPr>
              <a:t>Pictures, videos, illustrations, etc...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993394" y="4403061"/>
            <a:ext cx="381054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spc="81">
                <a:solidFill>
                  <a:srgbClr val="1A1A1A"/>
                </a:solidFill>
                <a:latin typeface="Anantason Ultra-Bold"/>
              </a:rPr>
              <a:t>POSSIBLE PURCHASE (STOCK)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81050" y="9673039"/>
            <a:ext cx="3672334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Inter Italics"/>
              </a:rPr>
              <a:t>*How will your message be delivered?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52525"/>
            <a:ext cx="16230600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Bold"/>
              </a:rPr>
              <a:t>ORGANIZATION and production   1/2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815535"/>
            <a:ext cx="5065701" cy="264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None &gt; I have a script finalized in-house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Supervision &gt; more professional formatting based on a pre-script produced in-house</a:t>
            </a:r>
          </a:p>
          <a:p>
            <a:pPr marL="446874" lvl="1" indent="-223437" algn="l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Full &gt; documentation, copywriting, scripting required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264832"/>
            <a:ext cx="3701788" cy="929260"/>
            <a:chOff x="0" y="0"/>
            <a:chExt cx="2233871" cy="5607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33871" cy="560769"/>
            </a:xfrm>
            <a:custGeom>
              <a:avLst/>
              <a:gdLst/>
              <a:ahLst/>
              <a:cxnLst/>
              <a:rect l="l" t="t" r="r" b="b"/>
              <a:pathLst>
                <a:path w="2233871" h="560769">
                  <a:moveTo>
                    <a:pt x="2030671" y="0"/>
                  </a:moveTo>
                  <a:cubicBezTo>
                    <a:pt x="2142895" y="0"/>
                    <a:pt x="2233871" y="125532"/>
                    <a:pt x="2233871" y="280384"/>
                  </a:cubicBezTo>
                  <a:cubicBezTo>
                    <a:pt x="2233871" y="435236"/>
                    <a:pt x="2142895" y="560769"/>
                    <a:pt x="2030671" y="560769"/>
                  </a:cubicBezTo>
                  <a:lnTo>
                    <a:pt x="203200" y="560769"/>
                  </a:lnTo>
                  <a:cubicBezTo>
                    <a:pt x="90976" y="560769"/>
                    <a:pt x="0" y="435236"/>
                    <a:pt x="0" y="280384"/>
                  </a:cubicBezTo>
                  <a:cubicBezTo>
                    <a:pt x="0" y="1255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33871" cy="608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Writing: The role of the service provider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78936" y="3264832"/>
            <a:ext cx="3930129" cy="929260"/>
            <a:chOff x="0" y="0"/>
            <a:chExt cx="2371665" cy="5607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665" cy="560769"/>
            </a:xfrm>
            <a:custGeom>
              <a:avLst/>
              <a:gdLst/>
              <a:ahLst/>
              <a:cxnLst/>
              <a:rect l="l" t="t" r="r" b="b"/>
              <a:pathLst>
                <a:path w="2371665" h="560769">
                  <a:moveTo>
                    <a:pt x="2168465" y="0"/>
                  </a:moveTo>
                  <a:cubicBezTo>
                    <a:pt x="2280689" y="0"/>
                    <a:pt x="2371665" y="125532"/>
                    <a:pt x="2371665" y="280384"/>
                  </a:cubicBezTo>
                  <a:cubicBezTo>
                    <a:pt x="2371665" y="435236"/>
                    <a:pt x="2280689" y="560769"/>
                    <a:pt x="2168465" y="560769"/>
                  </a:cubicBezTo>
                  <a:lnTo>
                    <a:pt x="203200" y="560769"/>
                  </a:lnTo>
                  <a:cubicBezTo>
                    <a:pt x="90976" y="560769"/>
                    <a:pt x="0" y="435236"/>
                    <a:pt x="0" y="280384"/>
                  </a:cubicBezTo>
                  <a:cubicBezTo>
                    <a:pt x="0" y="1255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371665" cy="608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Shooting: estimate your needs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178936" y="4826018"/>
            <a:ext cx="10274502" cy="341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Special preparation? 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Do you need to scout due to certain complexities?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Casting needed (actor, voice-over)?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Estimated number of shooting days (different locations, organizational constraints...)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Equipment required (drone, prompter, number of cameras...)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Shooting content: interviews, illustration shots, special shots (overlay, specific subjects...)</a:t>
            </a:r>
          </a:p>
          <a:p>
            <a:pPr marL="446874" lvl="1" indent="-223437" algn="l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Out-of-pocket expenses (transport / accommodation)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52525"/>
            <a:ext cx="16230600" cy="84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399"/>
              </a:lnSpc>
            </a:pPr>
            <a:r>
              <a:rPr lang="en-US" sz="6399">
                <a:solidFill>
                  <a:srgbClr val="121212"/>
                </a:solidFill>
                <a:latin typeface="Anantason Bold"/>
              </a:rPr>
              <a:t>ORGANIZATION AND PRODUCTION   2/2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774018"/>
            <a:ext cx="6539535" cy="150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Need animation / motion design?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Graphic design (intro, outro, transition)?</a:t>
            </a:r>
          </a:p>
          <a:p>
            <a:pPr marL="446874" lvl="1" indent="-223437" algn="l">
              <a:lnSpc>
                <a:spcPts val="3001"/>
              </a:lnSpc>
              <a:spcBef>
                <a:spcPct val="0"/>
              </a:spcBef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Special effects, use of video screenshots, website?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351219"/>
            <a:ext cx="5611545" cy="673453"/>
            <a:chOff x="0" y="0"/>
            <a:chExt cx="3386328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86328" cy="406400"/>
            </a:xfrm>
            <a:custGeom>
              <a:avLst/>
              <a:gdLst/>
              <a:ahLst/>
              <a:cxnLst/>
              <a:rect l="l" t="t" r="r" b="b"/>
              <a:pathLst>
                <a:path w="3386328" h="406400">
                  <a:moveTo>
                    <a:pt x="3183128" y="0"/>
                  </a:moveTo>
                  <a:cubicBezTo>
                    <a:pt x="3295352" y="0"/>
                    <a:pt x="3386328" y="90976"/>
                    <a:pt x="3386328" y="203200"/>
                  </a:cubicBezTo>
                  <a:cubicBezTo>
                    <a:pt x="3386328" y="315424"/>
                    <a:pt x="3295352" y="406400"/>
                    <a:pt x="31831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38632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Editing and post-production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190172" y="4774018"/>
            <a:ext cx="4110822" cy="150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Date of artistic proposal or estimate :</a:t>
            </a:r>
          </a:p>
          <a:p>
            <a:pPr marL="446874" lvl="1" indent="-223437">
              <a:lnSpc>
                <a:spcPts val="3001"/>
              </a:lnSpc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Shooting date :</a:t>
            </a:r>
          </a:p>
          <a:p>
            <a:pPr marL="446874" lvl="1" indent="-223437" algn="l">
              <a:lnSpc>
                <a:spcPts val="3001"/>
              </a:lnSpc>
              <a:spcBef>
                <a:spcPct val="0"/>
              </a:spcBef>
              <a:buFont typeface="Arial"/>
              <a:buChar char="•"/>
            </a:pPr>
            <a:r>
              <a:rPr lang="en-US" sz="2069" spc="89">
                <a:solidFill>
                  <a:srgbClr val="000000"/>
                </a:solidFill>
                <a:latin typeface="Montserrat"/>
              </a:rPr>
              <a:t>Delivery date 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90172" y="3351219"/>
            <a:ext cx="5611545" cy="673453"/>
            <a:chOff x="0" y="0"/>
            <a:chExt cx="338632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86328" cy="406400"/>
            </a:xfrm>
            <a:custGeom>
              <a:avLst/>
              <a:gdLst/>
              <a:ahLst/>
              <a:cxnLst/>
              <a:rect l="l" t="t" r="r" b="b"/>
              <a:pathLst>
                <a:path w="3386328" h="406400">
                  <a:moveTo>
                    <a:pt x="3183128" y="0"/>
                  </a:moveTo>
                  <a:cubicBezTo>
                    <a:pt x="3295352" y="0"/>
                    <a:pt x="3386328" y="90976"/>
                    <a:pt x="3386328" y="203200"/>
                  </a:cubicBezTo>
                  <a:cubicBezTo>
                    <a:pt x="3386328" y="315424"/>
                    <a:pt x="3295352" y="406400"/>
                    <a:pt x="31831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F0EA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38632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01"/>
                </a:lnSpc>
                <a:spcBef>
                  <a:spcPct val="0"/>
                </a:spcBef>
              </a:pPr>
              <a:r>
                <a:rPr lang="en-US" sz="2069" spc="89">
                  <a:solidFill>
                    <a:srgbClr val="000000"/>
                  </a:solidFill>
                  <a:latin typeface="Montserrat Bold"/>
                </a:rPr>
                <a:t>Expected lead times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959</Words>
  <Application>Microsoft Macintosh PowerPoint</Application>
  <PresentationFormat>Personnalisé</PresentationFormat>
  <Paragraphs>147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Montserrat Italics</vt:lpstr>
      <vt:lpstr>Montserrat</vt:lpstr>
      <vt:lpstr>Inter</vt:lpstr>
      <vt:lpstr>Anantason Bold</vt:lpstr>
      <vt:lpstr>Anantason Ultra-Bold</vt:lpstr>
      <vt:lpstr>Montserrat Medium</vt:lpstr>
      <vt:lpstr>Montserrat Semi-Bold</vt:lpstr>
      <vt:lpstr>Inter Italics</vt:lpstr>
      <vt:lpstr>Calibri</vt:lpstr>
      <vt:lpstr>Montserrat Bold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video brief template</dc:title>
  <cp:lastModifiedBy>Jacquemin Thomas</cp:lastModifiedBy>
  <cp:revision>5</cp:revision>
  <dcterms:created xsi:type="dcterms:W3CDTF">2006-08-16T00:00:00Z</dcterms:created>
  <dcterms:modified xsi:type="dcterms:W3CDTF">2023-10-30T10:26:41Z</dcterms:modified>
  <dc:identifier>DAFpoSrcdbU</dc:identifier>
</cp:coreProperties>
</file>